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30"/>
  </p:notesMasterIdLst>
  <p:handoutMasterIdLst>
    <p:handoutMasterId r:id="rId31"/>
  </p:handoutMasterIdLst>
  <p:sldIdLst>
    <p:sldId id="271" r:id="rId3"/>
    <p:sldId id="454" r:id="rId4"/>
    <p:sldId id="354" r:id="rId5"/>
    <p:sldId id="355" r:id="rId6"/>
    <p:sldId id="303" r:id="rId7"/>
    <p:sldId id="349" r:id="rId8"/>
    <p:sldId id="295" r:id="rId9"/>
    <p:sldId id="310" r:id="rId10"/>
    <p:sldId id="308" r:id="rId11"/>
    <p:sldId id="311" r:id="rId12"/>
    <p:sldId id="356" r:id="rId13"/>
    <p:sldId id="350" r:id="rId14"/>
    <p:sldId id="414" r:id="rId15"/>
    <p:sldId id="415" r:id="rId16"/>
    <p:sldId id="351" r:id="rId17"/>
    <p:sldId id="278" r:id="rId18"/>
    <p:sldId id="444" r:id="rId19"/>
    <p:sldId id="446" r:id="rId20"/>
    <p:sldId id="447" r:id="rId21"/>
    <p:sldId id="448" r:id="rId22"/>
    <p:sldId id="353" r:id="rId23"/>
    <p:sldId id="449" r:id="rId24"/>
    <p:sldId id="450" r:id="rId25"/>
    <p:sldId id="451" r:id="rId26"/>
    <p:sldId id="452" r:id="rId27"/>
    <p:sldId id="453" r:id="rId28"/>
    <p:sldId id="304" r:id="rId29"/>
  </p:sldIdLst>
  <p:sldSz cx="9144000" cy="5143500" type="screen16x9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69"/>
    <a:srgbClr val="C00000"/>
    <a:srgbClr val="323232"/>
    <a:srgbClr val="B1063A"/>
    <a:srgbClr val="000000"/>
    <a:srgbClr val="FFFFFF"/>
    <a:srgbClr val="FFFF00"/>
    <a:srgbClr val="FBFCFC"/>
    <a:srgbClr val="FCFCFC"/>
    <a:srgbClr val="FC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2"/>
    <p:restoredTop sz="93989"/>
  </p:normalViewPr>
  <p:slideViewPr>
    <p:cSldViewPr snapToObjects="1" showGuides="1">
      <p:cViewPr varScale="1">
        <p:scale>
          <a:sx n="150" d="100"/>
          <a:sy n="150" d="100"/>
        </p:scale>
        <p:origin x="160" y="320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C55B-75CB-ABD3-5C78-C389C42F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F2A18EB-8D8C-DF0B-BB27-144A20D45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96AFF3F5-E926-374D-4283-58EB99D71C5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FFFC4A-6E88-93ED-0E1A-E43199319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93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74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74BF-04A6-A3F2-AFA9-6258BBCBA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CFD8D42B-70FB-61B3-C36D-188E409A3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8E9F2347-CC26-8A0A-9451-64EADD9BCF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203805-7A60-5AE9-CE22-579832559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55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3044E-2E66-2FBF-B368-C894BB520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275D2AC3-2A48-042F-34F0-EDC2405D7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752026C9-522D-2B8E-657F-1C1E6475CCB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A2F2C2-3B2D-C586-B9CD-5D36D6C1F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120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de-DE" altLang="en-DE" sz="1050" dirty="0">
                <a:ea typeface="ＭＳ Ｐゴシック" panose="020B0600070205080204" pitchFamily="34" charset="-128"/>
              </a:rPr>
              <a:t>Zu jedem Algorithmus existieren unendlich viele verschiedene äquivalente Algorithmen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678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4084-E5A9-192D-9310-66EB0807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11FF033-90C0-2E92-15AE-26D6F5725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6D8C5E6-F870-4DCD-58ED-D5B0DA4BE0A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38C1E7-3D37-72B5-1CD7-57AC49111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3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618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4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24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2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60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87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45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79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8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noProof="0" dirty="0"/>
              <a:t>Write </a:t>
            </a:r>
            <a:r>
              <a:rPr lang="de-DE" noProof="0" dirty="0" err="1"/>
              <a:t>your</a:t>
            </a:r>
            <a:r>
              <a:rPr lang="de-DE" noProof="0" dirty="0"/>
              <a:t> title</a:t>
            </a:r>
            <a:br>
              <a:rPr lang="de-DE" noProof="0" dirty="0"/>
            </a:br>
            <a:r>
              <a:rPr lang="de-DE" noProof="0" dirty="0"/>
              <a:t>- maximum 2 </a:t>
            </a:r>
            <a:r>
              <a:rPr lang="de-DE" noProof="0" dirty="0" err="1"/>
              <a:t>lines</a:t>
            </a:r>
            <a:endParaRPr lang="de-DE" noProof="0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noProof="0" dirty="0"/>
              <a:t>Programmiertechnik II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 Algorithmen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170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qvBaj8UYz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de.wikipedia.org/wiki/Liste_von_Programmfehlerbeispiele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I-Artificial-Intelligence-Teaching/24-pt2" TargetMode="External"/><Relationship Id="rId2" Type="http://schemas.openxmlformats.org/officeDocument/2006/relationships/hyperlink" Target="https://moodle.hpi.de/course/view.php?id=75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D29351EF-6C46-C314-2EF0-2DDECEA96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Programmiertechnik II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de-DE" dirty="0"/>
              <a:t>Algorithmen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2F5B5-653A-325F-E322-881CCBF31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Klausurzulassung</a:t>
            </a:r>
          </a:p>
          <a:p>
            <a:pPr lvl="1"/>
            <a:r>
              <a:rPr lang="de-DE" sz="1200" dirty="0"/>
              <a:t>50% der Punkte über alle Aufgabenserien müssen zur Prüfungszulassung erreicht werden; es darf kein Aufgabenblatt ignoriert werden.</a:t>
            </a:r>
          </a:p>
          <a:p>
            <a:pPr lvl="1"/>
            <a:endParaRPr lang="de-DE" dirty="0"/>
          </a:p>
          <a:p>
            <a:r>
              <a:rPr lang="de-DE" b="1" dirty="0"/>
              <a:t>Klausurtermin</a:t>
            </a:r>
          </a:p>
          <a:p>
            <a:pPr lvl="1"/>
            <a:r>
              <a:rPr lang="de-DE" sz="1200" dirty="0"/>
              <a:t>21. Juli 2024</a:t>
            </a:r>
          </a:p>
          <a:p>
            <a:endParaRPr lang="en-US" dirty="0"/>
          </a:p>
          <a:p>
            <a:r>
              <a:rPr lang="de-DE" b="1" dirty="0"/>
              <a:t>Klausurvorbereitung</a:t>
            </a:r>
            <a:r>
              <a:rPr lang="de-DE" dirty="0"/>
              <a:t>:</a:t>
            </a:r>
          </a:p>
          <a:p>
            <a:pPr lvl="1"/>
            <a:r>
              <a:rPr lang="de-DE" sz="1200" dirty="0"/>
              <a:t>Findet in der letzten Vorlesungswoche statt</a:t>
            </a:r>
            <a:endParaRPr lang="de-DE" dirty="0"/>
          </a:p>
          <a:p>
            <a:pPr lvl="1"/>
            <a:r>
              <a:rPr lang="de-DE" sz="1200" dirty="0"/>
              <a:t>Multiple Choice + Tiefenfragen</a:t>
            </a:r>
          </a:p>
          <a:p>
            <a:pPr lvl="1"/>
            <a:r>
              <a:rPr lang="de-DE" sz="1200" dirty="0"/>
              <a:t>Kleinere Code-Fragmente können abgefragt werden (daher C++ Syntax lernen wichtig!)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3C5F5-5511-50B5-B3AF-D70C65DA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Klausur</a:t>
            </a:r>
          </a:p>
        </p:txBody>
      </p:sp>
    </p:spTree>
    <p:extLst>
      <p:ext uri="{BB962C8B-B14F-4D97-AF65-F5344CB8AC3E}">
        <p14:creationId xmlns:p14="http://schemas.microsoft.com/office/powerpoint/2010/main" val="1264688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6F232-628C-B67D-C8E1-55A0FF2E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EC58E7-02E5-B72E-5D5B-A3F1ACFD7E5C}"/>
              </a:ext>
            </a:extLst>
          </p:cNvPr>
          <p:cNvGrpSpPr/>
          <p:nvPr/>
        </p:nvGrpSpPr>
        <p:grpSpPr>
          <a:xfrm>
            <a:off x="287538" y="1220297"/>
            <a:ext cx="2594956" cy="3417768"/>
            <a:chOff x="120985" y="1035589"/>
            <a:chExt cx="2594956" cy="3417768"/>
          </a:xfrm>
        </p:grpSpPr>
        <p:pic>
          <p:nvPicPr>
            <p:cNvPr id="5" name="Picture 2" descr="Page 1">
              <a:extLst>
                <a:ext uri="{FF2B5EF4-FFF2-40B4-BE49-F238E27FC236}">
                  <a16:creationId xmlns:a16="http://schemas.microsoft.com/office/drawing/2014/main" id="{A4EF7840-B559-D0FE-0740-1DC4E9ADB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0985" y="1035589"/>
              <a:ext cx="1986880" cy="280831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AF43FA-0492-C30D-78D6-8EAC23EBCCD8}"/>
                </a:ext>
              </a:extLst>
            </p:cNvPr>
            <p:cNvSpPr txBox="1"/>
            <p:nvPr/>
          </p:nvSpPr>
          <p:spPr bwMode="gray">
            <a:xfrm>
              <a:off x="120985" y="4007442"/>
              <a:ext cx="2594956" cy="4459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Robert Sedgewick, Kevin </a:t>
              </a:r>
              <a:br>
                <a:rPr lang="en-GB" sz="1200" dirty="0">
                  <a:solidFill>
                    <a:srgbClr val="000000"/>
                  </a:solidFill>
                  <a:effectLst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</a:rPr>
                <a:t>Wayne. </a:t>
              </a:r>
              <a:r>
                <a:rPr lang="de-DE" sz="1200" i="1" dirty="0">
                  <a:solidFill>
                    <a:srgbClr val="000000"/>
                  </a:solidFill>
                  <a:effectLst/>
                </a:rPr>
                <a:t>Algorithmen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</a:pPr>
              <a:r>
                <a:rPr lang="en-GB" sz="1200" dirty="0">
                  <a:solidFill>
                    <a:srgbClr val="000000"/>
                  </a:solidFill>
                  <a:effectLst/>
                </a:rPr>
                <a:t>Pearson (2014)</a:t>
              </a:r>
            </a:p>
            <a:p>
              <a:pPr marL="182563" indent="-182563"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SzPct val="90000"/>
                <a:buFont typeface="Arial" panose="020B0604020202020204" pitchFamily="34" charset="0"/>
                <a:buChar char="■"/>
              </a:pPr>
              <a:endParaRPr lang="en-DE" sz="1200" dirty="0" err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BA2BC1-5A80-DE21-6786-04009667EAF2}"/>
              </a:ext>
            </a:extLst>
          </p:cNvPr>
          <p:cNvGrpSpPr/>
          <p:nvPr/>
        </p:nvGrpSpPr>
        <p:grpSpPr>
          <a:xfrm>
            <a:off x="2567077" y="1213906"/>
            <a:ext cx="2238516" cy="3789315"/>
            <a:chOff x="2264610" y="1035589"/>
            <a:chExt cx="2238516" cy="3789315"/>
          </a:xfrm>
        </p:grpSpPr>
        <p:pic>
          <p:nvPicPr>
            <p:cNvPr id="8" name="Picture 4" descr="C++ Programming Language, The (English Edition) von [Stroustrup Bjarne]">
              <a:extLst>
                <a:ext uri="{FF2B5EF4-FFF2-40B4-BE49-F238E27FC236}">
                  <a16:creationId xmlns:a16="http://schemas.microsoft.com/office/drawing/2014/main" id="{11B4C716-3E29-4DBA-E743-F1A2B2E20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4610" y="1035589"/>
              <a:ext cx="2235382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E22C1-0668-DB9E-6076-25873D7026A8}"/>
                </a:ext>
              </a:extLst>
            </p:cNvPr>
            <p:cNvSpPr txBox="1"/>
            <p:nvPr/>
          </p:nvSpPr>
          <p:spPr bwMode="gray">
            <a:xfrm>
              <a:off x="2267744" y="3993907"/>
              <a:ext cx="223538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  <a:endParaRPr lang="en-GB" sz="1200" dirty="0">
                <a:solidFill>
                  <a:srgbClr val="000000"/>
                </a:solidFill>
              </a:endParaRP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The C++ Programming Language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(2013)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32F071-5FF5-E4C3-77EC-C3221F29CD75}"/>
              </a:ext>
            </a:extLst>
          </p:cNvPr>
          <p:cNvGrpSpPr/>
          <p:nvPr/>
        </p:nvGrpSpPr>
        <p:grpSpPr>
          <a:xfrm>
            <a:off x="5004048" y="1220297"/>
            <a:ext cx="2554936" cy="3616334"/>
            <a:chOff x="4343247" y="1035589"/>
            <a:chExt cx="2554936" cy="361633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58FBDE6F-491C-1CFF-5EF5-32280F0A3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536" y="1035589"/>
              <a:ext cx="1992688" cy="28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0B5DF3-0B78-9BA6-98F4-99C3B3332E61}"/>
                </a:ext>
              </a:extLst>
            </p:cNvPr>
            <p:cNvSpPr txBox="1"/>
            <p:nvPr/>
          </p:nvSpPr>
          <p:spPr bwMode="gray">
            <a:xfrm>
              <a:off x="4343247" y="4005592"/>
              <a:ext cx="25549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Bjarne </a:t>
              </a:r>
              <a:r>
                <a:rPr lang="en-GB" sz="1200" dirty="0" err="1">
                  <a:solidFill>
                    <a:srgbClr val="000000"/>
                  </a:solidFill>
                  <a:effectLst/>
                </a:rPr>
                <a:t>Stroustrup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i="1" dirty="0">
                  <a:solidFill>
                    <a:srgbClr val="000000"/>
                  </a:solidFill>
                  <a:effectLst/>
                </a:rPr>
                <a:t>A Tour of C++ (</a:t>
              </a:r>
              <a:r>
                <a:rPr lang="en-GB" sz="1200" i="1" dirty="0">
                  <a:solidFill>
                    <a:srgbClr val="000000"/>
                  </a:solidFill>
                </a:rPr>
                <a:t>3rd</a:t>
              </a:r>
              <a:r>
                <a:rPr lang="en-GB" sz="1200" i="1" dirty="0">
                  <a:solidFill>
                    <a:srgbClr val="000000"/>
                  </a:solidFill>
                  <a:effectLst/>
                </a:rPr>
                <a:t> edition)</a:t>
              </a:r>
              <a:r>
                <a:rPr lang="en-GB" sz="1200" dirty="0">
                  <a:solidFill>
                    <a:srgbClr val="000000"/>
                  </a:solidFill>
                  <a:effectLst/>
                </a:rPr>
                <a:t>.</a:t>
              </a:r>
            </a:p>
            <a:p>
              <a:r>
                <a:rPr lang="en-GB" sz="1200" dirty="0">
                  <a:solidFill>
                    <a:srgbClr val="000000"/>
                  </a:solidFill>
                  <a:effectLst/>
                </a:rPr>
                <a:t>Addison-Wesley (2022)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532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1B11-BF97-C44D-6D2D-C4159200B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38012-E95F-08B0-256E-3F40DB40B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b="1" dirty="0" err="1"/>
              <a:t>Algorithmenbegriff</a:t>
            </a:r>
            <a:endParaRPr lang="de-DE" altLang="en-DE" b="1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487E69-56BD-E3DC-418C-C1A5F290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5652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C43A92-D9D4-3C29-9ED3-634EFB37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>
                <a:solidFill>
                  <a:srgbClr val="C00000"/>
                </a:solidFill>
              </a:rPr>
              <a:t>Definition (Algorithmus)</a:t>
            </a:r>
            <a:r>
              <a:rPr lang="de-DE" altLang="de-DE" dirty="0"/>
              <a:t>. Ein Algorithmus ist eine </a:t>
            </a:r>
            <a:r>
              <a:rPr lang="de-DE" altLang="de-DE" b="1" dirty="0"/>
              <a:t>präzise</a:t>
            </a:r>
            <a:r>
              <a:rPr lang="de-DE" altLang="de-DE" dirty="0"/>
              <a:t> (in einer festgelegten Sprache abgefasste) </a:t>
            </a:r>
            <a:r>
              <a:rPr lang="de-DE" altLang="de-DE" b="1" dirty="0"/>
              <a:t>endliche</a:t>
            </a:r>
            <a:r>
              <a:rPr lang="de-DE" altLang="de-DE" dirty="0"/>
              <a:t> Beschreibung eines </a:t>
            </a:r>
            <a:r>
              <a:rPr lang="de-DE" altLang="de-DE" b="1" dirty="0"/>
              <a:t>allgemeinen</a:t>
            </a:r>
            <a:r>
              <a:rPr lang="de-DE" altLang="de-DE" dirty="0"/>
              <a:t> Verfahrens unter Verwendung </a:t>
            </a:r>
            <a:r>
              <a:rPr lang="de-DE" altLang="de-DE" b="1" dirty="0"/>
              <a:t>ausführbarer</a:t>
            </a:r>
            <a:r>
              <a:rPr lang="de-DE" altLang="de-DE" dirty="0"/>
              <a:t> elementarer (Verarbeitungs-) Schritte.</a:t>
            </a:r>
          </a:p>
          <a:p>
            <a:endParaRPr lang="de-DE" altLang="de-DE" dirty="0"/>
          </a:p>
          <a:p>
            <a:r>
              <a:rPr lang="de-DE" altLang="de-DE" dirty="0"/>
              <a:t>In der Informatik speziell</a:t>
            </a:r>
          </a:p>
          <a:p>
            <a:pPr lvl="1"/>
            <a:r>
              <a:rPr lang="de-DE" altLang="de-DE" sz="1200" dirty="0"/>
              <a:t>Berechnungsvorgänge statt Bearbeitungsvorgänge</a:t>
            </a:r>
          </a:p>
          <a:p>
            <a:pPr lvl="1"/>
            <a:r>
              <a:rPr lang="de-DE" altLang="de-DE" sz="1200" dirty="0"/>
              <a:t>Schwerpunkt auf Ausführbarkeit durch (abstrakte) Maschinen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>
                <a:solidFill>
                  <a:srgbClr val="C00000"/>
                </a:solidFill>
              </a:rPr>
              <a:t>Alternative Definition (Algorithmus)</a:t>
            </a:r>
            <a:r>
              <a:rPr lang="de-DE" altLang="de-DE" dirty="0"/>
              <a:t>. Ein Prozessor führt einen Prozess (Arbeitsvorgang) auf Basis einer eindeutig interpretierbaren Beschreibung (dem Algorithmus) aus.</a:t>
            </a:r>
          </a:p>
          <a:p>
            <a:endParaRPr lang="de-DE" altLang="de-DE" dirty="0"/>
          </a:p>
          <a:p>
            <a:pPr lvl="2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07ACA5-30A5-ACD8-FA78-FBF0E939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Algorithmen</a:t>
            </a:r>
            <a:endParaRPr lang="en-US" dirty="0"/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id="{057D7EF8-1554-A0CF-D3B8-3BD19EF7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827" y="1100228"/>
            <a:ext cx="1665287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71A442A4-6A2C-570A-C43A-73D6C7F06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7849" y="3291773"/>
            <a:ext cx="9476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>
                <a:latin typeface="+mn-lt"/>
              </a:rPr>
              <a:t>Al-</a:t>
            </a:r>
            <a:r>
              <a:rPr lang="de-DE" altLang="en-DE" sz="900" b="1" dirty="0" err="1">
                <a:latin typeface="+mn-lt"/>
              </a:rPr>
              <a:t>Chwarizmi</a:t>
            </a:r>
            <a:endParaRPr lang="de-DE" altLang="en-DE" sz="9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405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9AB7A-9939-61F5-D97B-C3B1C992A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b="1" dirty="0"/>
              <a:t>Kochrezepte</a:t>
            </a:r>
          </a:p>
          <a:p>
            <a:pPr lvl="1"/>
            <a:r>
              <a:rPr lang="de-DE" altLang="de-DE" sz="1200" dirty="0"/>
              <a:t>Pizza backen</a:t>
            </a:r>
          </a:p>
          <a:p>
            <a:pPr marL="0" indent="0">
              <a:buNone/>
            </a:pPr>
            <a:endParaRPr lang="de-DE" altLang="de-DE" dirty="0"/>
          </a:p>
          <a:p>
            <a:r>
              <a:rPr lang="de-DE" altLang="de-DE" b="1" dirty="0"/>
              <a:t>Bedienungsanleitungen</a:t>
            </a:r>
          </a:p>
          <a:p>
            <a:pPr lvl="1"/>
            <a:r>
              <a:rPr lang="de-DE" altLang="de-DE" sz="1200" b="1" dirty="0"/>
              <a:t>Kasse</a:t>
            </a:r>
            <a:r>
              <a:rPr lang="de-DE" altLang="de-DE" sz="1200" dirty="0"/>
              <a:t>: Herausgeben von Wechselgeld</a:t>
            </a:r>
          </a:p>
          <a:p>
            <a:pPr lvl="1"/>
            <a:r>
              <a:rPr lang="de-DE" altLang="de-DE" sz="1200" b="1" dirty="0"/>
              <a:t>Casino</a:t>
            </a:r>
            <a:r>
              <a:rPr lang="de-DE" altLang="de-DE" sz="1200" dirty="0"/>
              <a:t>: Sortieren von Spielkarten</a:t>
            </a:r>
          </a:p>
          <a:p>
            <a:pPr lvl="1"/>
            <a:r>
              <a:rPr lang="de-DE" altLang="de-DE" sz="1200" b="1" dirty="0"/>
              <a:t>Möbel</a:t>
            </a:r>
            <a:r>
              <a:rPr lang="de-DE" altLang="de-DE" sz="1200" dirty="0"/>
              <a:t>: Aufbau eines Regals</a:t>
            </a:r>
          </a:p>
          <a:p>
            <a:endParaRPr lang="de-DE" altLang="de-DE" dirty="0"/>
          </a:p>
          <a:p>
            <a:r>
              <a:rPr lang="de-DE" altLang="de-DE" b="1" dirty="0"/>
              <a:t>Berechnungsvorschriften</a:t>
            </a:r>
          </a:p>
          <a:p>
            <a:pPr lvl="1"/>
            <a:r>
              <a:rPr lang="de-DE" altLang="de-DE" sz="1200" dirty="0"/>
              <a:t>Schriftliches Addieren</a:t>
            </a:r>
          </a:p>
          <a:p>
            <a:pPr lvl="1"/>
            <a:r>
              <a:rPr lang="de-DE" altLang="de-DE" sz="1200" dirty="0"/>
              <a:t>Schriftliches Multiplizieren</a:t>
            </a:r>
          </a:p>
          <a:p>
            <a:pPr lvl="1"/>
            <a:r>
              <a:rPr lang="de-DE" altLang="de-DE" sz="1200" dirty="0"/>
              <a:t>Berechnung des größten gemeinsamen Teilers</a:t>
            </a:r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F7CA8-90F2-E98C-D2B3-2B47EB85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Typische </a:t>
            </a:r>
            <a:r>
              <a:rPr lang="de-DE" altLang="de-DE" dirty="0" err="1"/>
              <a:t>algorithmisierbare</a:t>
            </a:r>
            <a:r>
              <a:rPr lang="de-DE" altLang="de-DE" dirty="0"/>
              <a:t> Prozesse</a:t>
            </a:r>
            <a:endParaRPr lang="de-DE" dirty="0"/>
          </a:p>
        </p:txBody>
      </p:sp>
      <p:pic>
        <p:nvPicPr>
          <p:cNvPr id="4" name="Picture 2" descr="http://2.bp.blogspot.com/-JhIzkYFOZeM/UgKfSyRKZ2I/AAAAAAAAEyk/hL4MAYP4xGY/s1600/makingpizza.jpg">
            <a:extLst>
              <a:ext uri="{FF2B5EF4-FFF2-40B4-BE49-F238E27FC236}">
                <a16:creationId xmlns:a16="http://schemas.microsoft.com/office/drawing/2014/main" id="{3B88AEF3-A234-6330-4C61-D873ED7A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31590"/>
            <a:ext cx="3422994" cy="25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51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D207-9E4F-F44B-A00A-4441AB1F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CBB506-8AD4-9AE3-06ED-2450ACD975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b="1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52745-9E95-08E1-A106-913CF4A4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6837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E536-1EB1-5CE3-504F-101B8767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Algorithmen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A59E2-BFB9-6AC8-C6E5-60DECB5577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5" y="1239838"/>
            <a:ext cx="3452640" cy="3563937"/>
          </a:xfrm>
        </p:spPr>
        <p:txBody>
          <a:bodyPr/>
          <a:lstStyle/>
          <a:p>
            <a:r>
              <a:rPr lang="de-DE" altLang="en-DE" sz="1200" b="1" dirty="0"/>
              <a:t>Abstraktion, Parameter</a:t>
            </a:r>
          </a:p>
          <a:p>
            <a:pPr lvl="1"/>
            <a:r>
              <a:rPr lang="de-DE" altLang="en-DE" sz="1200" dirty="0"/>
              <a:t>Algorithmus löst Klasse von Problemen</a:t>
            </a:r>
          </a:p>
          <a:p>
            <a:r>
              <a:rPr lang="de-DE" altLang="en-DE" sz="1200" b="1" dirty="0"/>
              <a:t>Endlich: Beschreibung hat endlich Länge</a:t>
            </a:r>
          </a:p>
          <a:p>
            <a:pPr lvl="1"/>
            <a:r>
              <a:rPr lang="de-DE" altLang="en-DE" sz="1200" dirty="0"/>
              <a:t>Algorithmus benötigt in jedem Schritt nur endlich viel Platz</a:t>
            </a:r>
          </a:p>
          <a:p>
            <a:r>
              <a:rPr lang="de-DE" altLang="en-DE" sz="1200" b="1" dirty="0"/>
              <a:t>Terminierung</a:t>
            </a:r>
          </a:p>
          <a:p>
            <a:pPr lvl="1"/>
            <a:r>
              <a:rPr lang="de-DE" altLang="en-DE" sz="1200" dirty="0"/>
              <a:t>Resultat steht nach endlich vielen Schritten fest</a:t>
            </a:r>
          </a:p>
          <a:p>
            <a:r>
              <a:rPr lang="de-DE" altLang="en-DE" sz="1200" b="1" dirty="0"/>
              <a:t>Determinismus</a:t>
            </a:r>
          </a:p>
          <a:p>
            <a:pPr lvl="1"/>
            <a:r>
              <a:rPr lang="de-DE" altLang="en-DE" sz="1200" dirty="0"/>
              <a:t>Zu jedem Zeitpunkt besteht höchstens eine Möglichkeit der Fortsetzung</a:t>
            </a:r>
          </a:p>
          <a:p>
            <a:r>
              <a:rPr lang="de-DE" altLang="en-DE" sz="1200" b="1" dirty="0"/>
              <a:t>Determiniertheit </a:t>
            </a:r>
          </a:p>
          <a:p>
            <a:pPr lvl="1"/>
            <a:r>
              <a:rPr lang="de-DE" altLang="en-DE" sz="1200" dirty="0"/>
              <a:t>gleiche Resultate bei gleichen Eingaben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𝑔𝑔𝑇</m:t>
                    </m:r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de-D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AE37400-91A0-AEB8-5031-FA1951977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707904" y="1430733"/>
                <a:ext cx="3349625" cy="39197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Berechne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DE13573E-FC91-D761-880F-599A04FA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11245" y="2019679"/>
                <a:ext cx="3349625" cy="39580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 Wenn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602877A9-4FCE-E95E-F2C1-A7774C5D7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2553630"/>
                <a:ext cx="3349625" cy="3958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098C2F-2DE0-53B1-FC13-C1D6C90A950C}"/>
              </a:ext>
            </a:extLst>
          </p:cNvPr>
          <p:cNvCxnSpPr/>
          <p:nvPr/>
        </p:nvCxnSpPr>
        <p:spPr bwMode="gray">
          <a:xfrm flipH="1">
            <a:off x="4406407" y="2949439"/>
            <a:ext cx="976312" cy="34239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F61B3-4D23-270C-564F-81CB6BE214EC}"/>
              </a:ext>
            </a:extLst>
          </p:cNvPr>
          <p:cNvCxnSpPr>
            <a:cxnSpLocks/>
          </p:cNvCxnSpPr>
          <p:nvPr/>
        </p:nvCxnSpPr>
        <p:spPr bwMode="gray">
          <a:xfrm>
            <a:off x="5382719" y="2949439"/>
            <a:ext cx="976312" cy="34239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06FF163-BFD4-5519-8FCE-86AF7450C663}"/>
              </a:ext>
            </a:extLst>
          </p:cNvPr>
          <p:cNvCxnSpPr/>
          <p:nvPr/>
        </p:nvCxnSpPr>
        <p:spPr bwMode="gray">
          <a:xfrm flipV="1">
            <a:off x="7057531" y="2217584"/>
            <a:ext cx="3339" cy="1380163"/>
          </a:xfrm>
          <a:prstGeom prst="bentConnector3">
            <a:avLst>
              <a:gd name="adj1" fmla="val 6946361"/>
            </a:avLst>
          </a:prstGeom>
          <a:ln w="127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𝑔𝑔𝑇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ED9D00B0-2029-AF5D-4C45-1FE52FB75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6" y="3291829"/>
                <a:ext cx="1397001" cy="39580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 Placeholder 4">
                <a:extLst>
                  <a:ext uri="{FF2B5EF4-FFF2-40B4-BE49-F238E27FC236}">
                    <a16:creationId xmlns:a16="http://schemas.microsoft.com/office/drawing/2014/main" id="{A99AB05D-0434-CA6B-4ADD-3EC04350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60530" y="3291830"/>
                <a:ext cx="1397001" cy="6118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𝒈𝒈𝑻</m:t>
                      </m:r>
                      <m:d>
                        <m:dPr>
                          <m:ctrlP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𝟏𝟎𝟕𝟏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𝟏𝟎𝟐𝟗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 Placeholder 3">
                <a:extLst>
                  <a:ext uri="{FF2B5EF4-FFF2-40B4-BE49-F238E27FC236}">
                    <a16:creationId xmlns:a16="http://schemas.microsoft.com/office/drawing/2014/main" id="{4876DEF6-6B87-CEB2-187E-D882964A4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5" y="4036554"/>
                <a:ext cx="3349625" cy="342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3E2FD36-B228-26BD-95FD-6B5A01AE127C}"/>
              </a:ext>
            </a:extLst>
          </p:cNvPr>
          <p:cNvSpPr txBox="1"/>
          <p:nvPr/>
        </p:nvSpPr>
        <p:spPr bwMode="gray">
          <a:xfrm>
            <a:off x="4463118" y="2995421"/>
            <a:ext cx="360040" cy="21602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Ja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F7793-CF29-884C-7181-C708C3F0A8C2}"/>
              </a:ext>
            </a:extLst>
          </p:cNvPr>
          <p:cNvSpPr txBox="1"/>
          <p:nvPr/>
        </p:nvSpPr>
        <p:spPr bwMode="gray">
          <a:xfrm>
            <a:off x="6055805" y="2995421"/>
            <a:ext cx="360040" cy="216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/>
              <a:t>Nein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7A3CA7-3174-DC48-0C62-E08821E28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5939" y="1579499"/>
            <a:ext cx="1367010" cy="15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5">
            <a:extLst>
              <a:ext uri="{FF2B5EF4-FFF2-40B4-BE49-F238E27FC236}">
                <a16:creationId xmlns:a16="http://schemas.microsoft.com/office/drawing/2014/main" id="{09D1C467-0E4B-8419-E530-3627E23F1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050" y="3156948"/>
            <a:ext cx="116795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Euclid (300 BC)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42=2⋅</m:t>
                      </m:r>
                      <m:r>
                        <a:rPr lang="de-DE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     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 Placeholder 3">
                <a:extLst>
                  <a:ext uri="{FF2B5EF4-FFF2-40B4-BE49-F238E27FC236}">
                    <a16:creationId xmlns:a16="http://schemas.microsoft.com/office/drawing/2014/main" id="{7EB238EE-E41E-0947-15A9-2879FC7C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6" y="4785197"/>
                <a:ext cx="3349625" cy="345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1071=1⋅1029+42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=42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 Placeholder 3">
                <a:extLst>
                  <a:ext uri="{FF2B5EF4-FFF2-40B4-BE49-F238E27FC236}">
                    <a16:creationId xmlns:a16="http://schemas.microsoft.com/office/drawing/2014/main" id="{1F5C74F9-E4B8-9F19-F2B7-F7F02B8E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4299942"/>
                <a:ext cx="3349625" cy="305817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1029=24⋅42+21    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=24,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=21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 Placeholder 3">
                <a:extLst>
                  <a:ext uri="{FF2B5EF4-FFF2-40B4-BE49-F238E27FC236}">
                    <a16:creationId xmlns:a16="http://schemas.microsoft.com/office/drawing/2014/main" id="{97E4DE06-E2AE-F79A-CD28-37C7C082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60789" y="4553402"/>
                <a:ext cx="3349625" cy="348916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100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  <p:bldP spid="7" grpId="0" animBg="1"/>
      <p:bldP spid="8" grpId="0" animBg="1"/>
      <p:bldP spid="11" grpId="0" animBg="1"/>
      <p:bldP spid="18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C7FA1-BF0B-F99A-3D62-FD363B0F1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Notation</a:t>
            </a:r>
            <a:endParaRPr lang="en-DE" dirty="0"/>
          </a:p>
        </p:txBody>
      </p:sp>
      <p:pic>
        <p:nvPicPr>
          <p:cNvPr id="4" name="Picture 2" descr="http://www.rogerwendell.com/images/movies/dave_unplugs_hal.jpg">
            <a:extLst>
              <a:ext uri="{FF2B5EF4-FFF2-40B4-BE49-F238E27FC236}">
                <a16:creationId xmlns:a16="http://schemas.microsoft.com/office/drawing/2014/main" id="{A513990E-9A5D-1523-2086-0C3DF387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7694"/>
            <a:ext cx="3491880" cy="229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5D18DB34-05EF-C5A1-81E0-40A55340FE0C}"/>
              </a:ext>
            </a:extLst>
          </p:cNvPr>
          <p:cNvSpPr/>
          <p:nvPr/>
        </p:nvSpPr>
        <p:spPr bwMode="auto">
          <a:xfrm>
            <a:off x="2267744" y="1311926"/>
            <a:ext cx="2634974" cy="715089"/>
          </a:xfrm>
          <a:prstGeom prst="wedgeRoundRectCallout">
            <a:avLst>
              <a:gd name="adj1" fmla="val -78341"/>
              <a:gd name="adj2" fmla="val 186413"/>
              <a:gd name="adj3" fmla="val 16667"/>
            </a:avLst>
          </a:prstGeom>
          <a:solidFill>
            <a:srgbClr val="C00000">
              <a:alpha val="20000"/>
            </a:srgbClr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Verdana" pitchFamily="34" charset="0"/>
              </a:rPr>
              <a:t>HAL, bitte berechne Fakultät von 20.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0! = 1</m:t>
                      </m:r>
                    </m:oMath>
                  </m:oMathPara>
                </a14:m>
                <a:endParaRPr lang="de-DE" altLang="de-DE" dirty="0"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! = 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altLang="de-DE" i="1" dirty="0" smtClean="0">
                          <a:latin typeface="Cambria Math" panose="02040503050406030204" pitchFamily="18" charset="0"/>
                        </a:rPr>
                        <m:t> · (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altLang="de-DE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 – 1)!</m:t>
                      </m:r>
                    </m:oMath>
                  </m:oMathPara>
                </a14:m>
                <a:endParaRPr lang="en-US" altLang="de-DE" dirty="0">
                  <a:latin typeface="+mn-l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6">
                <a:extLst>
                  <a:ext uri="{FF2B5EF4-FFF2-40B4-BE49-F238E27FC236}">
                    <a16:creationId xmlns:a16="http://schemas.microsoft.com/office/drawing/2014/main" id="{23A9DC33-0099-1458-E113-4901AC2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877" y="1277547"/>
                <a:ext cx="2077197" cy="715089"/>
              </a:xfrm>
              <a:prstGeom prst="roundRect">
                <a:avLst/>
              </a:prstGeom>
              <a:blipFill>
                <a:blip r:embed="rId3"/>
                <a:stretch>
                  <a:fillRect b="-1667"/>
                </a:stretch>
              </a:blipFill>
              <a:ln w="38100">
                <a:solidFill>
                  <a:srgbClr val="C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7">
            <a:extLst>
              <a:ext uri="{FF2B5EF4-FFF2-40B4-BE49-F238E27FC236}">
                <a16:creationId xmlns:a16="http://schemas.microsoft.com/office/drawing/2014/main" id="{8F635D02-C7E5-7C03-A0D4-C90048DE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5877" y="2179541"/>
            <a:ext cx="3373135" cy="16344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X = 20; </a:t>
            </a:r>
            <a:r>
              <a:rPr lang="de-DE" altLang="de-DE" b="1" dirty="0" err="1">
                <a:latin typeface="Courier New" pitchFamily="49" charset="0"/>
              </a:rPr>
              <a:t>int</a:t>
            </a:r>
            <a:r>
              <a:rPr lang="de-DE" altLang="de-DE" dirty="0">
                <a:latin typeface="Courier New" pitchFamily="49" charset="0"/>
              </a:rPr>
              <a:t> </a:t>
            </a:r>
            <a:r>
              <a:rPr lang="de-DE" altLang="de-DE" dirty="0" err="1">
                <a:latin typeface="Courier New" pitchFamily="49" charset="0"/>
              </a:rPr>
              <a:t>y</a:t>
            </a:r>
            <a:r>
              <a:rPr lang="de-DE" altLang="de-DE" dirty="0">
                <a:latin typeface="Courier New" pitchFamily="49" charset="0"/>
              </a:rPr>
              <a:t> = 1;</a:t>
            </a:r>
          </a:p>
          <a:p>
            <a:pPr algn="l"/>
            <a:r>
              <a:rPr lang="de-DE" altLang="de-DE" b="1" dirty="0" err="1">
                <a:latin typeface="Courier New" pitchFamily="49" charset="0"/>
              </a:rPr>
              <a:t>while</a:t>
            </a:r>
            <a:r>
              <a:rPr lang="de-DE" altLang="de-DE" dirty="0">
                <a:latin typeface="Courier New" pitchFamily="49" charset="0"/>
              </a:rPr>
              <a:t> (x &gt; 1)  </a:t>
            </a:r>
            <a:r>
              <a:rPr lang="en-US" altLang="de-DE" dirty="0">
                <a:latin typeface="Courier New" pitchFamily="49" charset="0"/>
                <a:cs typeface="Arial" pitchFamily="34" charset="0"/>
              </a:rPr>
              <a:t>{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y = y * x;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     x = x – 1;</a:t>
            </a:r>
          </a:p>
          <a:p>
            <a:pPr algn="l"/>
            <a:r>
              <a:rPr lang="en-US" altLang="de-DE" dirty="0">
                <a:latin typeface="Courier New" pitchFamily="49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259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2FE4E-39DD-ADA2-5E18-ACE774954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Kann man „alles“ programmieren (berechnen)?</a:t>
            </a:r>
          </a:p>
          <a:p>
            <a:pPr lvl="1"/>
            <a:r>
              <a:rPr lang="de-DE" altLang="de-DE" sz="1200" b="1" dirty="0"/>
              <a:t>Antwort</a:t>
            </a:r>
            <a:r>
              <a:rPr lang="de-DE" altLang="de-DE" sz="1200" dirty="0"/>
              <a:t>: Nein!</a:t>
            </a:r>
          </a:p>
          <a:p>
            <a:endParaRPr lang="de-DE" altLang="de-DE" dirty="0"/>
          </a:p>
          <a:p>
            <a:r>
              <a:rPr lang="de-DE" altLang="de-DE" dirty="0"/>
              <a:t>Es gibt </a:t>
            </a:r>
            <a:r>
              <a:rPr lang="de-DE" altLang="de-DE" b="1" dirty="0"/>
              <a:t>nicht-entscheidbare </a:t>
            </a:r>
            <a:r>
              <a:rPr lang="de-DE" altLang="de-DE" dirty="0"/>
              <a:t>Probleme:</a:t>
            </a:r>
          </a:p>
          <a:p>
            <a:pPr lvl="1"/>
            <a:r>
              <a:rPr lang="de-DE" altLang="de-DE" sz="1200" b="1" dirty="0">
                <a:hlinkClick r:id="rId2"/>
              </a:rPr>
              <a:t>Halteproblem</a:t>
            </a:r>
            <a:r>
              <a:rPr lang="de-DE" altLang="de-DE" sz="1200" dirty="0"/>
              <a:t>: Entscheide, ob ein (beliebiger) gegebener Algorithmus terminiert.</a:t>
            </a:r>
          </a:p>
          <a:p>
            <a:pPr lvl="1"/>
            <a:r>
              <a:rPr lang="de-DE" altLang="de-DE" sz="1200" dirty="0"/>
              <a:t>Semantische Eigenschaften von Algorithmen, z.B.: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b="1" dirty="0"/>
              <a:t>Programmäquivalenzproblem</a:t>
            </a:r>
            <a:r>
              <a:rPr lang="de-DE" altLang="de-DE" sz="1200" dirty="0"/>
              <a:t>: Berechnen zwei Algorithmen dieselbe Funktion?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altLang="de-DE" sz="1200" dirty="0"/>
              <a:t>Ist ein gegebener Algorithmus korrekt, d.h. berechnet er die gegebene (gewünschte) Funktion?</a:t>
            </a:r>
          </a:p>
          <a:p>
            <a:pPr lvl="1"/>
            <a:endParaRPr lang="de-DE" altLang="de-DE" sz="1200" dirty="0"/>
          </a:p>
          <a:p>
            <a:r>
              <a:rPr lang="de-DE" altLang="de-DE" dirty="0"/>
              <a:t>Mehr Details in der Vorlesung Theoretische Informatik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ED5FD-5093-7452-FDDB-76B1E14B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Berechenbarkeit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93422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AB1DA-9649-A282-905D-DC84BA226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5653384" cy="3563938"/>
          </a:xfrm>
        </p:spPr>
        <p:txBody>
          <a:bodyPr/>
          <a:lstStyle/>
          <a:p>
            <a:r>
              <a:rPr lang="de-DE" altLang="de-DE" dirty="0"/>
              <a:t>Algorithmen (Programme) sollen sich wie beabsichtigt verhalten.</a:t>
            </a:r>
          </a:p>
          <a:p>
            <a:r>
              <a:rPr lang="de-DE" altLang="de-DE" dirty="0"/>
              <a:t>Beispiele für </a:t>
            </a:r>
            <a:r>
              <a:rPr lang="de-DE" altLang="de-DE" dirty="0">
                <a:hlinkClick r:id="rId2"/>
              </a:rPr>
              <a:t>Programmfehler</a:t>
            </a:r>
            <a:endParaRPr lang="de-DE" altLang="de-DE" dirty="0"/>
          </a:p>
          <a:p>
            <a:pPr lvl="1"/>
            <a:r>
              <a:rPr lang="de-DE" altLang="de-DE" b="1" dirty="0"/>
              <a:t>1962</a:t>
            </a:r>
            <a:r>
              <a:rPr lang="de-DE" altLang="de-DE" dirty="0"/>
              <a:t>: Verlust der Venus-Sonde Mariner 1 durch fehlenden Bindestrich in einem Fortran-Programm (80 Millionen Dollar)</a:t>
            </a:r>
          </a:p>
          <a:p>
            <a:pPr lvl="1"/>
            <a:r>
              <a:rPr lang="de-DE" altLang="de-DE" b="1" dirty="0"/>
              <a:t>1996</a:t>
            </a:r>
            <a:r>
              <a:rPr lang="de-DE" altLang="de-DE" dirty="0"/>
              <a:t>: Zerstörung der Ariane 5-Rakete kurz nach dem Start durch übernommenen und nicht korrekt spezifizierten Programmcode</a:t>
            </a:r>
          </a:p>
          <a:p>
            <a:pPr lvl="1"/>
            <a:r>
              <a:rPr lang="de-DE" altLang="de-DE" b="1" dirty="0"/>
              <a:t>1999</a:t>
            </a:r>
            <a:r>
              <a:rPr lang="de-DE" altLang="de-DE" dirty="0"/>
              <a:t>: Verlust der Mars-Sonde Climate Orbiter durch falsches Maßsystem (Yard statt Meter) bei Programmierung</a:t>
            </a:r>
          </a:p>
          <a:p>
            <a:r>
              <a:rPr lang="de-DE" altLang="de-DE" dirty="0"/>
              <a:t>Programmverifikation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44223-D1AD-3039-5B45-07EFFC75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Korrektheit</a:t>
            </a:r>
            <a:endParaRPr lang="en-DE" dirty="0"/>
          </a:p>
        </p:txBody>
      </p:sp>
      <p:pic>
        <p:nvPicPr>
          <p:cNvPr id="4" name="Picture 2" descr="File:Mariner 2.jpg">
            <a:extLst>
              <a:ext uri="{FF2B5EF4-FFF2-40B4-BE49-F238E27FC236}">
                <a16:creationId xmlns:a16="http://schemas.microsoft.com/office/drawing/2014/main" id="{6314A6AC-9C96-09EE-8128-40ACD540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99" y="1131590"/>
            <a:ext cx="1100916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5.in.tum.de/lehre/seminare/semsoft/unterlagen_02/ariane/website/Img/Ariane-Explosion2.jpg">
            <a:extLst>
              <a:ext uri="{FF2B5EF4-FFF2-40B4-BE49-F238E27FC236}">
                <a16:creationId xmlns:a16="http://schemas.microsoft.com/office/drawing/2014/main" id="{F2CA4C41-F063-B4B5-95A2-A9DA7A1A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45" y="1131590"/>
            <a:ext cx="1642407" cy="248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jpl.nasa.gov/jplhistory/the90/images/climate-orbiter-browse.jpg">
            <a:extLst>
              <a:ext uri="{FF2B5EF4-FFF2-40B4-BE49-F238E27FC236}">
                <a16:creationId xmlns:a16="http://schemas.microsoft.com/office/drawing/2014/main" id="{19ADD284-2BF2-4E0A-E9F5-E0A2FF491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7143" y="2730063"/>
            <a:ext cx="1100916" cy="12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284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defTabSz="457200"/>
            <a:endParaRPr lang="de-DE" sz="9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1260"/>
              </a:lnSpc>
            </a:pPr>
            <a:r>
              <a:rPr lang="en-US" sz="1400" dirty="0" err="1">
                <a:solidFill>
                  <a:prstClr val="white"/>
                </a:solidFill>
                <a:latin typeface="Calibri"/>
              </a:rPr>
              <a:t>Weitere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Infos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b="1" dirty="0">
                <a:solidFill>
                  <a:srgbClr val="FF914D"/>
                </a:solidFill>
                <a:latin typeface="Calibri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sz="2000" dirty="0">
                <a:solidFill>
                  <a:srgbClr val="FFFFFF"/>
                </a:solidFill>
                <a:latin typeface="Calibri"/>
              </a:rPr>
              <a:t>Wir führen 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unsere Gespräche wertschätzend und unvoreingenommen.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Du bleibst dabei </a:t>
            </a:r>
            <a:r>
              <a:rPr lang="de-DE" b="1" dirty="0">
                <a:solidFill>
                  <a:srgbClr val="FFFFFF"/>
                </a:solidFill>
                <a:latin typeface="Calibri"/>
              </a:rPr>
              <a:t>anonym</a:t>
            </a:r>
            <a:r>
              <a:rPr lang="de-DE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dienstags, mittwochs, donnerstags und sonntags 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von 21 bis 24 Uhr</a:t>
            </a:r>
          </a:p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de-DE" dirty="0">
                <a:solidFill>
                  <a:srgbClr val="FFFFFF"/>
                </a:solidFill>
                <a:latin typeface="Calibri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>
              <a:lnSpc>
                <a:spcPts val="2645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914D"/>
                </a:solidFill>
                <a:latin typeface="Calibri"/>
              </a:rPr>
              <a:t>https://nightline-potsdam.de</a:t>
            </a:r>
            <a:endParaRPr lang="de-DE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67FC7-99B9-FD78-A58A-A4E0919A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de-DE" dirty="0"/>
              <a:t>Legt „Wahlfreiheit“ bei der Ausführung eines Algorithmus fest</a:t>
            </a:r>
          </a:p>
          <a:p>
            <a:endParaRPr lang="de-DE" altLang="de-DE" dirty="0"/>
          </a:p>
          <a:p>
            <a:r>
              <a:rPr lang="de-DE" altLang="de-DE" b="1" dirty="0"/>
              <a:t>Determiniertes Ergebnis</a:t>
            </a:r>
          </a:p>
          <a:p>
            <a:pPr lvl="1"/>
            <a:r>
              <a:rPr lang="de-DE" altLang="de-DE" dirty="0"/>
              <a:t>Eindeutiges Ergebnis bei vorgegebenen Parameterwerten</a:t>
            </a:r>
          </a:p>
          <a:p>
            <a:pPr lvl="1"/>
            <a:r>
              <a:rPr lang="de-DE" altLang="de-DE" dirty="0"/>
              <a:t>Normalerweise erwünscht</a:t>
            </a:r>
          </a:p>
          <a:p>
            <a:pPr lvl="1"/>
            <a:r>
              <a:rPr lang="de-DE" altLang="de-DE" dirty="0"/>
              <a:t>Schwierig bei Verwendung von Zufallszahlen und Parallelität</a:t>
            </a:r>
          </a:p>
          <a:p>
            <a:endParaRPr lang="de-DE" altLang="de-DE" dirty="0"/>
          </a:p>
          <a:p>
            <a:r>
              <a:rPr lang="de-DE" altLang="de-DE" b="1" dirty="0"/>
              <a:t>Deterministischer Ablauf</a:t>
            </a:r>
          </a:p>
          <a:p>
            <a:pPr lvl="1"/>
            <a:r>
              <a:rPr lang="de-DE" altLang="de-DE" dirty="0"/>
              <a:t>Eindeutige Vorgabe der Folge der auszuführenden Schritte</a:t>
            </a:r>
          </a:p>
          <a:p>
            <a:pPr lvl="1"/>
            <a:r>
              <a:rPr lang="de-DE" altLang="de-DE" dirty="0"/>
              <a:t>Nicht dringend nötig, solange determiniertes Ergebnis</a:t>
            </a:r>
          </a:p>
          <a:p>
            <a:pPr lvl="1"/>
            <a:r>
              <a:rPr lang="de-DE" altLang="de-DE" dirty="0"/>
              <a:t>Nichtdeterministischer Ablauf häufiges Konzept beim Entwurf von Algorithmen</a:t>
            </a: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60A584-65F8-A07C-FD92-DE37AF55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Determinismus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0490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CAB1-7F49-0351-5B1E-6E25C597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B247B0-1482-3A80-4096-34335D535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b="1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BDBC81-BDC9-1190-EBB0-504787CC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39303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ABD34-4FD6-084A-CC91-E9083B2DA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300 v. Chr.</a:t>
            </a:r>
            <a:r>
              <a:rPr lang="de-DE" altLang="de-DE" dirty="0"/>
              <a:t>: Euklids Algorithmus zur Bestimmung des größten gemeinsamen Teilers im 7. Buch der Elemente</a:t>
            </a:r>
          </a:p>
          <a:p>
            <a:endParaRPr lang="de-DE" altLang="de-DE" dirty="0"/>
          </a:p>
          <a:p>
            <a:r>
              <a:rPr lang="de-DE" altLang="de-DE" b="1" dirty="0"/>
              <a:t>800 n. Chr.</a:t>
            </a:r>
            <a:r>
              <a:rPr lang="de-DE" altLang="de-DE" dirty="0"/>
              <a:t>: Muhammed </a:t>
            </a:r>
            <a:r>
              <a:rPr lang="de-DE" altLang="de-DE" dirty="0" err="1"/>
              <a:t>ibn</a:t>
            </a:r>
            <a:r>
              <a:rPr lang="de-DE" altLang="de-DE" dirty="0"/>
              <a:t> Musa </a:t>
            </a:r>
            <a:r>
              <a:rPr lang="de-DE" altLang="de-DE" dirty="0" err="1"/>
              <a:t>abu</a:t>
            </a:r>
            <a:r>
              <a:rPr lang="de-DE" altLang="de-DE" dirty="0"/>
              <a:t> Djafar al </a:t>
            </a:r>
            <a:r>
              <a:rPr lang="de-DE" altLang="de-DE" dirty="0" err="1"/>
              <a:t>Choresmi</a:t>
            </a:r>
            <a:endParaRPr lang="de-DE" altLang="de-DE" dirty="0"/>
          </a:p>
          <a:p>
            <a:pPr lvl="1"/>
            <a:r>
              <a:rPr lang="de-DE" altLang="de-DE" sz="1200" dirty="0"/>
              <a:t>Aufgabensammlung für Kaufleute und Testamentsvollstrecker (lat.: Liber </a:t>
            </a:r>
            <a:br>
              <a:rPr lang="de-DE" altLang="de-DE" sz="1200" dirty="0"/>
            </a:br>
            <a:r>
              <a:rPr lang="de-DE" altLang="de-DE" sz="1200" dirty="0" err="1"/>
              <a:t>Algorithmi</a:t>
            </a:r>
            <a:r>
              <a:rPr lang="de-DE" altLang="de-DE" sz="1200" dirty="0"/>
              <a:t>, Kunstwort aus dem Namen und griechisch „</a:t>
            </a:r>
            <a:r>
              <a:rPr lang="de-DE" altLang="de-DE" sz="1200" dirty="0" err="1"/>
              <a:t>arithmos</a:t>
            </a:r>
            <a:r>
              <a:rPr lang="de-DE" altLang="de-DE" sz="1200" dirty="0"/>
              <a:t>“ für Zahl)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1574</a:t>
            </a:r>
            <a:r>
              <a:rPr lang="de-DE" altLang="de-DE" dirty="0"/>
              <a:t>: Adam Rieses Rechenbuch</a:t>
            </a:r>
          </a:p>
          <a:p>
            <a:pPr lvl="1"/>
            <a:r>
              <a:rPr lang="de-DE" altLang="de-DE" sz="1200" dirty="0"/>
              <a:t>Mathematische Algorithmen auf Deutsch</a:t>
            </a:r>
            <a:endParaRPr lang="de-DE" altLang="de-DE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6A5E4-1321-655D-2BAB-2004C20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pic>
        <p:nvPicPr>
          <p:cNvPr id="4" name="Picture 3" descr="http://seite360.de/wp-content/uploads/2010/02/euklid_elemente.jpg">
            <a:extLst>
              <a:ext uri="{FF2B5EF4-FFF2-40B4-BE49-F238E27FC236}">
                <a16:creationId xmlns:a16="http://schemas.microsoft.com/office/drawing/2014/main" id="{7F25904F-56F7-922D-3EC7-55F4A9D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1212410"/>
            <a:ext cx="1996425" cy="121532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C871601-F191-D26F-F339-277533308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865" y="1136098"/>
            <a:ext cx="758469" cy="85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750378-C494-E2CC-8289-7BF03A549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403" y="2006160"/>
            <a:ext cx="131739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Euklid (300 v.Chr.)</a:t>
            </a:r>
          </a:p>
        </p:txBody>
      </p:sp>
      <p:pic>
        <p:nvPicPr>
          <p:cNvPr id="7" name="Bild 4">
            <a:extLst>
              <a:ext uri="{FF2B5EF4-FFF2-40B4-BE49-F238E27FC236}">
                <a16:creationId xmlns:a16="http://schemas.microsoft.com/office/drawing/2014/main" id="{57698588-B3AD-23F5-5CEF-3444C7381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448" y="2236992"/>
            <a:ext cx="721302" cy="96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5">
            <a:extLst>
              <a:ext uri="{FF2B5EF4-FFF2-40B4-BE49-F238E27FC236}">
                <a16:creationId xmlns:a16="http://schemas.microsoft.com/office/drawing/2014/main" id="{DE642762-091C-C07D-6D51-59E6BA8D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32044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Muhammed </a:t>
            </a:r>
            <a:r>
              <a:rPr lang="de-DE" altLang="en-DE" sz="900" b="1" dirty="0" err="1"/>
              <a:t>ibn</a:t>
            </a:r>
            <a:r>
              <a:rPr lang="de-DE" altLang="en-DE" sz="900" b="1" dirty="0"/>
              <a:t> Musa (800 n. Chr.)</a:t>
            </a:r>
          </a:p>
        </p:txBody>
      </p:sp>
      <p:pic>
        <p:nvPicPr>
          <p:cNvPr id="11" name="Picture 8" descr="File:DBP 1959 308 Adam Riese.jpg">
            <a:extLst>
              <a:ext uri="{FF2B5EF4-FFF2-40B4-BE49-F238E27FC236}">
                <a16:creationId xmlns:a16="http://schemas.microsoft.com/office/drawing/2014/main" id="{7AF9FF99-A513-79C8-A10A-A10C9C8EF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5174" r="9706" b="9048"/>
          <a:stretch/>
        </p:blipFill>
        <p:spPr bwMode="auto">
          <a:xfrm>
            <a:off x="7485403" y="3663959"/>
            <a:ext cx="1317392" cy="114795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ile:Ries - Rechenung nach der lenge auff den Linihen vnd Feder (Titel).jpg">
            <a:extLst>
              <a:ext uri="{FF2B5EF4-FFF2-40B4-BE49-F238E27FC236}">
                <a16:creationId xmlns:a16="http://schemas.microsoft.com/office/drawing/2014/main" id="{F05D1788-DE96-DCD7-5B2D-4F13B482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05" y="2980329"/>
            <a:ext cx="1514681" cy="194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5">
            <a:extLst>
              <a:ext uri="{FF2B5EF4-FFF2-40B4-BE49-F238E27FC236}">
                <a16:creationId xmlns:a16="http://schemas.microsoft.com/office/drawing/2014/main" id="{5D40440D-E279-73DF-BF52-82681C16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2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Adam Riese</a:t>
            </a:r>
            <a:br>
              <a:rPr lang="de-DE" altLang="en-DE" sz="900" b="1" dirty="0"/>
            </a:br>
            <a:r>
              <a:rPr lang="de-DE" altLang="en-DE" sz="900" b="1" dirty="0"/>
              <a:t>(1492 – 1559)</a:t>
            </a:r>
          </a:p>
        </p:txBody>
      </p:sp>
    </p:spTree>
    <p:extLst>
      <p:ext uri="{BB962C8B-B14F-4D97-AF65-F5344CB8AC3E}">
        <p14:creationId xmlns:p14="http://schemas.microsoft.com/office/powerpoint/2010/main" val="1347594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A3B3-811B-5BA1-BA31-5B73E94D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2B6A1-2D2A-D61F-556F-FDA302CE12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1614</a:t>
            </a:r>
            <a:r>
              <a:rPr lang="de-DE" altLang="de-DE" dirty="0"/>
              <a:t>: Logarithmentafeln werden algorithmisch berechnet </a:t>
            </a:r>
          </a:p>
          <a:p>
            <a:pPr lvl="1"/>
            <a:r>
              <a:rPr lang="de-DE" altLang="de-DE" sz="1200" dirty="0"/>
              <a:t>John Napier: </a:t>
            </a:r>
            <a:r>
              <a:rPr lang="de-DE" altLang="de-DE" sz="1200" dirty="0" err="1"/>
              <a:t>Mirifici</a:t>
            </a:r>
            <a:r>
              <a:rPr lang="de-DE" altLang="de-DE" sz="1200" dirty="0"/>
              <a:t> </a:t>
            </a:r>
            <a:r>
              <a:rPr lang="de-DE" altLang="de-DE" sz="1200" dirty="0" err="1"/>
              <a:t>Logarithmorum</a:t>
            </a:r>
            <a:r>
              <a:rPr lang="de-DE" altLang="de-DE" sz="1200" dirty="0"/>
              <a:t> </a:t>
            </a:r>
            <a:r>
              <a:rPr lang="de-DE" altLang="de-DE" sz="1200" dirty="0" err="1"/>
              <a:t>Canonis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Descriptio</a:t>
            </a:r>
            <a:endParaRPr lang="de-DE" altLang="de-DE" sz="1200" dirty="0"/>
          </a:p>
          <a:p>
            <a:pPr lvl="1"/>
            <a:r>
              <a:rPr lang="de-DE" altLang="de-DE" sz="1200" dirty="0"/>
              <a:t>30 Jahre für Berechnung</a:t>
            </a:r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1703</a:t>
            </a:r>
            <a:r>
              <a:rPr lang="de-DE" altLang="de-DE" dirty="0"/>
              <a:t>: Leibniz‘ Rechenmaschinen</a:t>
            </a:r>
          </a:p>
          <a:p>
            <a:pPr lvl="1"/>
            <a:r>
              <a:rPr lang="de-DE" altLang="de-DE" sz="1200" dirty="0" err="1"/>
              <a:t>Machina</a:t>
            </a:r>
            <a:r>
              <a:rPr lang="de-DE" altLang="de-DE" sz="1200" dirty="0"/>
              <a:t> </a:t>
            </a:r>
            <a:r>
              <a:rPr lang="de-DE" altLang="de-DE" sz="1200" dirty="0" err="1"/>
              <a:t>deciphratoria</a:t>
            </a:r>
            <a:endParaRPr lang="de-DE" altLang="de-DE" sz="1200" dirty="0"/>
          </a:p>
          <a:p>
            <a:pPr lvl="1"/>
            <a:endParaRPr lang="de-DE" altLang="de-DE" dirty="0"/>
          </a:p>
          <a:p>
            <a:pPr lvl="1"/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6AA1B0-D376-3001-3BA3-C3E06F2B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613A1-B6F5-DBE8-F574-4DE1B4A58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2268910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John Napier</a:t>
            </a:r>
            <a:br>
              <a:rPr lang="de-DE" altLang="en-DE" sz="900" b="1" dirty="0"/>
            </a:br>
            <a:r>
              <a:rPr lang="de-DE" altLang="en-DE" sz="900" b="1" dirty="0"/>
              <a:t>(1550 – 1617)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3855424F-E13B-7438-AA2D-BEC10400C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032" y="4791958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Gottfried Leibniz</a:t>
            </a:r>
            <a:br>
              <a:rPr lang="de-DE" altLang="en-DE" sz="900" b="1" dirty="0"/>
            </a:br>
            <a:r>
              <a:rPr lang="de-DE" altLang="en-DE" sz="900" b="1" dirty="0"/>
              <a:t>(1646 – 1716)</a:t>
            </a:r>
          </a:p>
        </p:txBody>
      </p:sp>
      <p:pic>
        <p:nvPicPr>
          <p:cNvPr id="8" name="Grafik 6" descr="Bildschirmausschnitt">
            <a:extLst>
              <a:ext uri="{FF2B5EF4-FFF2-40B4-BE49-F238E27FC236}">
                <a16:creationId xmlns:a16="http://schemas.microsoft.com/office/drawing/2014/main" id="{755101F8-BFFD-27FC-C329-ECC0BF65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48" y="1179055"/>
            <a:ext cx="2865339" cy="11479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s://upload.wikimedia.org/wikipedia/commons/e/e3/John_Napier.jpg">
            <a:extLst>
              <a:ext uri="{FF2B5EF4-FFF2-40B4-BE49-F238E27FC236}">
                <a16:creationId xmlns:a16="http://schemas.microsoft.com/office/drawing/2014/main" id="{1A793E4E-D966-A2E0-69D3-F02115DB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94" y="1196251"/>
            <a:ext cx="805430" cy="101631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ile:Gottfried Wilhelm von Leibniz.jpg">
            <a:extLst>
              <a:ext uri="{FF2B5EF4-FFF2-40B4-BE49-F238E27FC236}">
                <a16:creationId xmlns:a16="http://schemas.microsoft.com/office/drawing/2014/main" id="{183D5AED-4868-B665-8A9B-C322DA03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31" y="2638242"/>
            <a:ext cx="1684957" cy="213285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le:Logarithmen.png">
            <a:extLst>
              <a:ext uri="{FF2B5EF4-FFF2-40B4-BE49-F238E27FC236}">
                <a16:creationId xmlns:a16="http://schemas.microsoft.com/office/drawing/2014/main" id="{FF0FA206-792A-29B2-6210-9455099B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86" y="2453576"/>
            <a:ext cx="1584175" cy="237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5908090-3380-0C2E-C96E-4AAE8484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792" y="3288718"/>
            <a:ext cx="1957909" cy="14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4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914-BF0B-6217-C8A6-D369D26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B3808-F19F-CE48-5F9C-D0C1BB331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1833</a:t>
            </a:r>
            <a:r>
              <a:rPr lang="de-DE" altLang="de-DE" dirty="0"/>
              <a:t>: Charles Babbage entwirft die</a:t>
            </a:r>
            <a:r>
              <a:rPr lang="de-DE" altLang="de-DE" i="1" dirty="0"/>
              <a:t> </a:t>
            </a:r>
            <a:r>
              <a:rPr lang="en-US" altLang="de-DE" i="1" dirty="0"/>
              <a:t>difference engine</a:t>
            </a:r>
            <a:r>
              <a:rPr lang="de-DE" altLang="de-DE" dirty="0"/>
              <a:t> und </a:t>
            </a:r>
            <a:r>
              <a:rPr lang="en-US" altLang="de-DE" i="1" dirty="0"/>
              <a:t>analytical engine</a:t>
            </a:r>
            <a:endParaRPr lang="de-DE" altLang="de-DE" b="1" dirty="0"/>
          </a:p>
          <a:p>
            <a:pPr lvl="1"/>
            <a:r>
              <a:rPr lang="de-DE" altLang="de-DE" sz="1200" dirty="0"/>
              <a:t>Mechanische Rechenmaschinen, zu Lebzeiten nie gebaut</a:t>
            </a:r>
          </a:p>
          <a:p>
            <a:endParaRPr lang="de-DE" altLang="de-DE" b="1" dirty="0"/>
          </a:p>
          <a:p>
            <a:endParaRPr lang="de-DE" altLang="de-DE" b="1" dirty="0"/>
          </a:p>
          <a:p>
            <a:endParaRPr lang="de-DE" altLang="de-DE" dirty="0"/>
          </a:p>
          <a:p>
            <a:r>
              <a:rPr lang="de-DE" altLang="de-DE" b="1" dirty="0"/>
              <a:t>1843</a:t>
            </a:r>
            <a:r>
              <a:rPr lang="de-DE" altLang="de-DE" dirty="0"/>
              <a:t>: Ada Lovelace entwirft Algorithmus zur Berechnung von Bernoulli Zahlen auf der </a:t>
            </a:r>
            <a:r>
              <a:rPr lang="en-US" altLang="de-DE" i="1" dirty="0"/>
              <a:t>analytical engine</a:t>
            </a:r>
          </a:p>
          <a:p>
            <a:pPr lvl="1"/>
            <a:r>
              <a:rPr lang="de-DE" altLang="de-DE" sz="1200" dirty="0"/>
              <a:t>„Erstes Computerprogramm“</a:t>
            </a:r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B89D6-B5F7-86F8-F3ED-ADBDF7F0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AF6A691-4FDE-AA07-8D0B-55F3EACCE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Charles Babbage</a:t>
            </a:r>
            <a:br>
              <a:rPr lang="de-DE" altLang="en-DE" sz="900" b="1" dirty="0"/>
            </a:br>
            <a:r>
              <a:rPr lang="de-DE" altLang="en-DE" sz="900" b="1" dirty="0"/>
              <a:t>(1791 – 1871)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F8920278-90BB-CC2C-2168-B9083878D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2151" y="4705439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Ada Lovelace (1815 – 1852)</a:t>
            </a:r>
          </a:p>
        </p:txBody>
      </p:sp>
      <p:pic>
        <p:nvPicPr>
          <p:cNvPr id="10" name="Picture 2" descr="https://upload.wikimedia.org/wikipedia/commons/d/d2/Charles_Babbage_1860.jpg">
            <a:extLst>
              <a:ext uri="{FF2B5EF4-FFF2-40B4-BE49-F238E27FC236}">
                <a16:creationId xmlns:a16="http://schemas.microsoft.com/office/drawing/2014/main" id="{52108B43-5F1C-47DB-50AD-633FF6D3B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5"/>
          <a:stretch/>
        </p:blipFill>
        <p:spPr bwMode="auto">
          <a:xfrm>
            <a:off x="7614118" y="1198152"/>
            <a:ext cx="1104021" cy="12554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le:Ada Lovelace.jpg">
            <a:extLst>
              <a:ext uri="{FF2B5EF4-FFF2-40B4-BE49-F238E27FC236}">
                <a16:creationId xmlns:a16="http://schemas.microsoft.com/office/drawing/2014/main" id="{BF028872-30A9-7D83-0EBC-97DBBC210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277" y="2948985"/>
            <a:ext cx="1041702" cy="16303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CC73962-2D9C-4EF5-F861-C1EB6938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22" y="1285173"/>
            <a:ext cx="1800200" cy="135015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D62CF00-B154-789C-DABF-91905B2A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2948985"/>
            <a:ext cx="2542610" cy="17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933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196A-02E9-ABC3-DD17-8CD80C0DC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12E8E-0219-357F-A561-4BB96C8D10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1931</a:t>
            </a:r>
            <a:r>
              <a:rPr lang="de-DE" altLang="de-DE" dirty="0"/>
              <a:t>: Kurt Gödels Unvollständigkeitssatz</a:t>
            </a:r>
            <a:endParaRPr lang="de-DE" altLang="de-DE" b="1" dirty="0"/>
          </a:p>
          <a:p>
            <a:pPr lvl="1"/>
            <a:r>
              <a:rPr lang="de-DE" altLang="de-DE" sz="1200" dirty="0"/>
              <a:t>Nicht jeder mathematische Satz kann aus den Axiomen eines mathematischen Teilgebietes (Arithmetik, Geometrie und Algebra) formal abgeleitet oder widerlegt werden.</a:t>
            </a:r>
          </a:p>
          <a:p>
            <a:pPr lvl="1"/>
            <a:r>
              <a:rPr lang="de-DE" altLang="de-DE" sz="1200" dirty="0"/>
              <a:t>Nicht alles kann mit algorithmisch konstruierten Beweisen belegt werden.</a:t>
            </a:r>
          </a:p>
          <a:p>
            <a:pPr lvl="1"/>
            <a:endParaRPr lang="de-DE" altLang="de-DE" sz="1200" dirty="0"/>
          </a:p>
          <a:p>
            <a:r>
              <a:rPr lang="de-DE" altLang="de-DE" b="1" dirty="0"/>
              <a:t>1936</a:t>
            </a:r>
            <a:r>
              <a:rPr lang="de-DE" altLang="de-DE" dirty="0"/>
              <a:t>: </a:t>
            </a:r>
            <a:r>
              <a:rPr lang="de-DE" altLang="de-DE" dirty="0" err="1"/>
              <a:t>Church’sche</a:t>
            </a:r>
            <a:r>
              <a:rPr lang="de-DE" altLang="de-DE" dirty="0"/>
              <a:t> These (Church-Turing-These)</a:t>
            </a:r>
            <a:endParaRPr lang="en-US" altLang="de-DE" i="1" dirty="0"/>
          </a:p>
          <a:p>
            <a:pPr lvl="1"/>
            <a:r>
              <a:rPr lang="de-DE" altLang="de-DE" sz="1200" dirty="0"/>
              <a:t>Die Klasse der Turing-berechenbaren Funktionen (also mit Turingmaschine) stimmt mit der Klasse der intuitiv berechenbaren / physikalisch realisierbaren Funktionen überein.</a:t>
            </a:r>
          </a:p>
          <a:p>
            <a:pPr lvl="1"/>
            <a:r>
              <a:rPr lang="de-DE" altLang="de-DE" sz="1200" dirty="0"/>
              <a:t>Vereinheitlicht die Welt der Sprachen zur Notation von Algorithmen: Alle haben gleiche Ausdrucksfähigkeit.</a:t>
            </a:r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0F8B2-7551-91AE-6E60-6A2BEA85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F809F4-801B-F221-0C6E-2E1EC865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Kurt Gödel</a:t>
            </a:r>
            <a:br>
              <a:rPr lang="de-DE" altLang="en-DE" sz="900" b="1" dirty="0"/>
            </a:br>
            <a:r>
              <a:rPr lang="de-DE" altLang="en-DE" sz="900" b="1" dirty="0"/>
              <a:t>(1906 – 1978)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5013DEA0-DB12-2D72-DD06-E733118BB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224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Alonzo Church</a:t>
            </a:r>
          </a:p>
          <a:p>
            <a:pPr algn="ctr" eaLnBrk="1" hangingPunct="1"/>
            <a:r>
              <a:rPr lang="de-DE" altLang="en-DE" sz="900" b="1" dirty="0"/>
              <a:t> (1905 – 1995)</a:t>
            </a:r>
          </a:p>
        </p:txBody>
      </p:sp>
      <p:pic>
        <p:nvPicPr>
          <p:cNvPr id="4" name="Picture 6" descr="Porträtfoto von Kurt Gödel">
            <a:extLst>
              <a:ext uri="{FF2B5EF4-FFF2-40B4-BE49-F238E27FC236}">
                <a16:creationId xmlns:a16="http://schemas.microsoft.com/office/drawing/2014/main" id="{2A0037D4-1CC7-9825-ADD6-D2AFAA84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74" y="1099066"/>
            <a:ext cx="1017538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reocities.com/hollywood/6629/proj/church.jpeg">
            <a:extLst>
              <a:ext uri="{FF2B5EF4-FFF2-40B4-BE49-F238E27FC236}">
                <a16:creationId xmlns:a16="http://schemas.microsoft.com/office/drawing/2014/main" id="{0DFF8ABE-B41B-9A12-5580-97487C8F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01" y="2918863"/>
            <a:ext cx="1081070" cy="131503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reocities.com/hollywood/6629/proj/turing.jpg">
            <a:extLst>
              <a:ext uri="{FF2B5EF4-FFF2-40B4-BE49-F238E27FC236}">
                <a16:creationId xmlns:a16="http://schemas.microsoft.com/office/drawing/2014/main" id="{C2DBF014-07F9-6F40-6DA2-C81728BEC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8242" y="2937976"/>
            <a:ext cx="938769" cy="129592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D5486178-C7BF-20DB-59F2-493BB539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648" y="4233897"/>
            <a:ext cx="11679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Alan Turing</a:t>
            </a:r>
          </a:p>
          <a:p>
            <a:pPr algn="ctr" eaLnBrk="1" hangingPunct="1"/>
            <a:r>
              <a:rPr lang="de-DE" altLang="en-DE" sz="900" b="1" dirty="0"/>
              <a:t> (1912 – 1954)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A4E776-533B-EE0E-B2C3-0FCB7B0EA4B0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3829194" y="2280459"/>
            <a:ext cx="1519324" cy="795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A8EC54-9175-BD5B-C1F5-598086595CD1}"/>
              </a:ext>
            </a:extLst>
          </p:cNvPr>
          <p:cNvSpPr txBox="1"/>
          <p:nvPr/>
        </p:nvSpPr>
        <p:spPr bwMode="gray">
          <a:xfrm>
            <a:off x="5348518" y="2065988"/>
            <a:ext cx="2153839" cy="4289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de-DE" sz="1200" dirty="0">
                <a:solidFill>
                  <a:srgbClr val="C00000"/>
                </a:solidFill>
              </a:rPr>
              <a:t>Nie bewiesen, nie widerlegt!</a:t>
            </a:r>
          </a:p>
        </p:txBody>
      </p:sp>
      <p:pic>
        <p:nvPicPr>
          <p:cNvPr id="18" name="Grafik 6" descr="Bildschirmausschnitt">
            <a:extLst>
              <a:ext uri="{FF2B5EF4-FFF2-40B4-BE49-F238E27FC236}">
                <a16:creationId xmlns:a16="http://schemas.microsoft.com/office/drawing/2014/main" id="{36DE948E-905F-31E0-3754-3051A5C3D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7" y="2807079"/>
            <a:ext cx="1848363" cy="186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956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8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1F0D0-FEE3-129F-EB48-5179240E6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57B53-576E-0ABB-B3DD-C68CC79AE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4357240" cy="3563938"/>
          </a:xfrm>
        </p:spPr>
        <p:txBody>
          <a:bodyPr/>
          <a:lstStyle/>
          <a:p>
            <a:r>
              <a:rPr lang="de-DE" altLang="de-DE" b="1" dirty="0"/>
              <a:t>1937</a:t>
            </a:r>
            <a:r>
              <a:rPr lang="de-DE" altLang="de-DE" dirty="0"/>
              <a:t>: Konrad Zuse erfindet die Z1</a:t>
            </a:r>
            <a:endParaRPr lang="de-DE" altLang="de-DE" b="1" dirty="0"/>
          </a:p>
          <a:p>
            <a:pPr lvl="1"/>
            <a:r>
              <a:rPr lang="de-DE" altLang="de-DE" sz="1200" dirty="0"/>
              <a:t>rein mechanisch durch Steckbleche (binär)</a:t>
            </a:r>
          </a:p>
          <a:p>
            <a:pPr lvl="1"/>
            <a:r>
              <a:rPr lang="de-DE" altLang="de-DE" sz="1200" dirty="0"/>
              <a:t>Turing-komplett</a:t>
            </a:r>
          </a:p>
          <a:p>
            <a:pPr lvl="1"/>
            <a:r>
              <a:rPr lang="de-DE" altLang="de-DE" sz="1200" dirty="0"/>
              <a:t>nie nachgewiesen funktionabel</a:t>
            </a:r>
          </a:p>
          <a:p>
            <a:r>
              <a:rPr lang="de-DE" altLang="de-DE" b="1" dirty="0"/>
              <a:t>1941</a:t>
            </a:r>
            <a:r>
              <a:rPr lang="de-DE" altLang="de-DE" dirty="0"/>
              <a:t>: Konrad Zuse baut die Z3</a:t>
            </a:r>
            <a:endParaRPr lang="en-US" altLang="de-DE" i="1" dirty="0"/>
          </a:p>
          <a:p>
            <a:pPr lvl="1"/>
            <a:r>
              <a:rPr lang="de-DE" altLang="de-DE" sz="1200" dirty="0"/>
              <a:t>Relaisschaltungen (binär)</a:t>
            </a:r>
          </a:p>
          <a:p>
            <a:pPr lvl="1"/>
            <a:r>
              <a:rPr lang="de-DE" altLang="de-DE" sz="1200" dirty="0"/>
              <a:t>Erster funktionsfähiger Digitalrechner</a:t>
            </a:r>
          </a:p>
          <a:p>
            <a:pPr lvl="1"/>
            <a:r>
              <a:rPr lang="de-DE" altLang="de-DE" sz="1200" dirty="0"/>
              <a:t>Plankalkül als erste höhere Programmiersprache</a:t>
            </a:r>
          </a:p>
          <a:p>
            <a:pPr lvl="1"/>
            <a:endParaRPr lang="de-DE" altLang="de-DE" sz="1200" dirty="0"/>
          </a:p>
          <a:p>
            <a:pPr lvl="1"/>
            <a:endParaRPr lang="de-DE" altLang="de-DE" sz="1200" dirty="0"/>
          </a:p>
          <a:p>
            <a:pPr marL="0" indent="0">
              <a:buNone/>
            </a:pPr>
            <a:endParaRPr lang="de-DE" alt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6E307-7C95-5483-215D-84484448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von Algorithmen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AE297E4-816F-615E-5875-430AF957C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735" y="2394987"/>
            <a:ext cx="11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de-DE" altLang="en-DE" sz="900" b="1" dirty="0"/>
              <a:t>Konrad Zuse</a:t>
            </a:r>
            <a:br>
              <a:rPr lang="de-DE" altLang="en-DE" sz="900" b="1" dirty="0"/>
            </a:br>
            <a:r>
              <a:rPr lang="de-DE" altLang="en-DE" sz="900" b="1" dirty="0"/>
              <a:t>(1910 – 1995)</a:t>
            </a:r>
          </a:p>
        </p:txBody>
      </p:sp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576118BD-53A5-2375-717F-496FA1F3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65" y="1114394"/>
            <a:ext cx="2129883" cy="15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357B333-ED0F-C001-8ADE-3F32E07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56" y="1116704"/>
            <a:ext cx="958712" cy="127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undefined">
            <a:extLst>
              <a:ext uri="{FF2B5EF4-FFF2-40B4-BE49-F238E27FC236}">
                <a16:creationId xmlns:a16="http://schemas.microsoft.com/office/drawing/2014/main" id="{CA36C976-B557-323D-A858-3777BEF05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" b="68286"/>
          <a:stretch/>
        </p:blipFill>
        <p:spPr bwMode="auto">
          <a:xfrm>
            <a:off x="0" y="3415308"/>
            <a:ext cx="434018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undefined">
            <a:extLst>
              <a:ext uri="{FF2B5EF4-FFF2-40B4-BE49-F238E27FC236}">
                <a16:creationId xmlns:a16="http://schemas.microsoft.com/office/drawing/2014/main" id="{84A7BD9E-86CC-F050-B792-394CBB618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04" y="2999143"/>
            <a:ext cx="2483604" cy="186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C014E331-EF17-386A-B5DD-C53A6077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26" y="2836630"/>
            <a:ext cx="1289048" cy="21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1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 Spaß bis zur nächsten Vorlesung!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5FB159A-747E-E2E0-BB58-EBC5989A3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08526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D9133DC-AA81-3EC7-1AFB-89D808A5D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3579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AC7CFA0-BAD0-D698-35FF-A5A72EF44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941936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32B07EA-0669-D384-9736-E03A3CB507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368237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AE2499F-47AD-AA9F-9A12-A5E5FDFF47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811094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EA422B68-9697-3FF7-0BB7-44216CAC3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64158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i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98BBA9-D1A4-3123-2940-4CE2CE73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D1822C-72AB-28EB-D7C9-829091D4FA1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86791290"/>
              </p:ext>
            </p:extLst>
          </p:nvPr>
        </p:nvGraphicFramePr>
        <p:xfrm>
          <a:off x="358775" y="1239838"/>
          <a:ext cx="68770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993">
                  <a:extLst>
                    <a:ext uri="{9D8B030D-6E8A-4147-A177-3AD203B41FA5}">
                      <a16:colId xmlns:a16="http://schemas.microsoft.com/office/drawing/2014/main" val="2380223862"/>
                    </a:ext>
                  </a:extLst>
                </a:gridCol>
                <a:gridCol w="4752057">
                  <a:extLst>
                    <a:ext uri="{9D8B030D-6E8A-4147-A177-3AD203B41FA5}">
                      <a16:colId xmlns:a16="http://schemas.microsoft.com/office/drawing/2014/main" val="290958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Wissenschaft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 die Algorithmen benötigen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Netzwerk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Websuche, </a:t>
                      </a:r>
                      <a:r>
                        <a:rPr lang="en-US" sz="1400" i="1" noProof="0" dirty="0"/>
                        <a:t>packet routing</a:t>
                      </a:r>
                      <a:r>
                        <a:rPr lang="de-DE" sz="1400" dirty="0"/>
                        <a:t>, verteilte Dateisysteme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4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Rechnerarchitektur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Schaltkreisentwurf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4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Betriebssysteme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Dateisysteme, Compiler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6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Cybersecurity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Verschlüsselungen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41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Computergrafik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Virtual 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5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Kommunikation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i="0" noProof="0" dirty="0"/>
                        <a:t>Empfehlungen, Nachrichtenfeeds, Werbung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151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Biologie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/>
                        <a:t>protein folding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67762"/>
                  </a:ext>
                </a:extLst>
              </a:tr>
            </a:tbl>
          </a:graphicData>
        </a:graphic>
      </p:graphicFrame>
      <p:pic>
        <p:nvPicPr>
          <p:cNvPr id="5" name="Picture 2" descr="https://upload.wikimedia.org/wikipedia/commons/1/14/1BMC.png">
            <a:extLst>
              <a:ext uri="{FF2B5EF4-FFF2-40B4-BE49-F238E27FC236}">
                <a16:creationId xmlns:a16="http://schemas.microsoft.com/office/drawing/2014/main" id="{887086CA-015D-346F-7955-E5CF4F13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47614"/>
            <a:ext cx="1491044" cy="11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82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EEFB8-52EB-AE3B-5364-BAAB54D03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Beschäftigung des Intellekts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For me, great algorithms are the poetry of computation. Just like verse, they can be terse, allusive, dense, and even mysterious. But once unlocked, they cast a brilliant new light on some aspect of computing.</a:t>
            </a:r>
            <a:r>
              <a:rPr lang="de-DE" sz="1200" dirty="0"/>
              <a:t>” — Francis Sullivan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An algorithm must be seen to be believed.</a:t>
            </a:r>
            <a:r>
              <a:rPr lang="de-DE" sz="1200" dirty="0"/>
              <a:t>” — Donald Knuth</a:t>
            </a:r>
          </a:p>
          <a:p>
            <a:endParaRPr lang="de-DE" dirty="0"/>
          </a:p>
          <a:p>
            <a:r>
              <a:rPr lang="de-DE" dirty="0"/>
              <a:t>Grundfähigkeit von Informatikern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I will, in fact, claim that the difference between a bad programmer and a good one is whether he considers his code or his data structures more important. Bad programmers worry about the code. Good programmers worry about data structures and their relationships.</a:t>
            </a:r>
            <a:r>
              <a:rPr lang="de-DE" sz="1200" dirty="0"/>
              <a:t>” — Linus Torvalds</a:t>
            </a:r>
          </a:p>
          <a:p>
            <a:pPr lvl="1"/>
            <a:r>
              <a:rPr lang="de-DE" sz="1200" dirty="0"/>
              <a:t>“</a:t>
            </a:r>
            <a:r>
              <a:rPr lang="en-US" sz="1200" i="1" dirty="0"/>
              <a:t>Algorithms + Data Structures = Programs.</a:t>
            </a:r>
            <a:r>
              <a:rPr lang="de-DE" sz="1200" dirty="0"/>
              <a:t>” — Niklaus Wirth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F070D-CD6F-263F-9ED4-6943C4BB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Algorithmen studieren?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21085-E414-5129-2904-E48C71674CA5}"/>
              </a:ext>
            </a:extLst>
          </p:cNvPr>
          <p:cNvSpPr txBox="1"/>
          <p:nvPr/>
        </p:nvSpPr>
        <p:spPr bwMode="gray">
          <a:xfrm>
            <a:off x="7078950" y="2100926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Francis Sullivan</a:t>
            </a:r>
            <a:br>
              <a:rPr lang="en-US" sz="800" b="1" dirty="0"/>
            </a:br>
            <a:endParaRPr lang="en-US" sz="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5D00C-7808-109E-5B4B-520235B2F2A2}"/>
              </a:ext>
            </a:extLst>
          </p:cNvPr>
          <p:cNvSpPr txBox="1"/>
          <p:nvPr/>
        </p:nvSpPr>
        <p:spPr bwMode="gray">
          <a:xfrm>
            <a:off x="8002747" y="2102588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Donald Knuth</a:t>
            </a:r>
            <a:br>
              <a:rPr lang="en-US" sz="800" b="1" dirty="0"/>
            </a:br>
            <a:r>
              <a:rPr lang="en-US" sz="800" b="1" dirty="0"/>
              <a:t>(1938 –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3570C-2012-EA6B-C6E6-87252740849D}"/>
              </a:ext>
            </a:extLst>
          </p:cNvPr>
          <p:cNvSpPr txBox="1"/>
          <p:nvPr/>
        </p:nvSpPr>
        <p:spPr bwMode="gray">
          <a:xfrm>
            <a:off x="7078950" y="3431177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Linus Torvalds</a:t>
            </a:r>
            <a:br>
              <a:rPr lang="en-US" sz="800" b="1" dirty="0"/>
            </a:br>
            <a:r>
              <a:rPr lang="en-US" sz="800" b="1" dirty="0"/>
              <a:t>(1969 –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B73DE-1AE5-5CE8-0090-327AE790DE11}"/>
              </a:ext>
            </a:extLst>
          </p:cNvPr>
          <p:cNvSpPr txBox="1"/>
          <p:nvPr/>
        </p:nvSpPr>
        <p:spPr bwMode="gray">
          <a:xfrm>
            <a:off x="8002747" y="343283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Niklaus Wirth</a:t>
            </a:r>
            <a:br>
              <a:rPr lang="en-US" sz="800" b="1" dirty="0"/>
            </a:br>
            <a:r>
              <a:rPr lang="en-US" sz="800" b="1" dirty="0"/>
              <a:t>(1934 – 2024)</a:t>
            </a:r>
          </a:p>
        </p:txBody>
      </p:sp>
      <p:pic>
        <p:nvPicPr>
          <p:cNvPr id="1026" name="Picture 2" descr="Bio Graphic">
            <a:extLst>
              <a:ext uri="{FF2B5EF4-FFF2-40B4-BE49-F238E27FC236}">
                <a16:creationId xmlns:a16="http://schemas.microsoft.com/office/drawing/2014/main" id="{1782B421-5AE8-571F-6219-91747090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20" y="1239837"/>
            <a:ext cx="576533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0F540DE6-3CE4-6208-5C16-7ECC2F47E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4" t="5075" r="14256" b="32496"/>
          <a:stretch/>
        </p:blipFill>
        <p:spPr bwMode="auto">
          <a:xfrm>
            <a:off x="8181329" y="1239837"/>
            <a:ext cx="687708" cy="8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B100E9-6708-529B-E2AF-240C8D1C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33" y="2571750"/>
            <a:ext cx="645107" cy="827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247BF-71F2-A062-E6AB-2B5DD038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593" y="2571750"/>
            <a:ext cx="761181" cy="8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05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7919-7CDB-5242-D553-FEBB74B9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E17345-47A4-BF21-42D1-E6CA0EC8B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de-DE" altLang="en-DE" b="1" dirty="0"/>
              <a:t>Einordnung der Lehrveranstaltung</a:t>
            </a:r>
          </a:p>
          <a:p>
            <a:pPr marL="342900" indent="-342900"/>
            <a:r>
              <a:rPr lang="de-DE" altLang="en-DE" dirty="0" err="1"/>
              <a:t>Algorithmenbegriff</a:t>
            </a:r>
            <a:endParaRPr lang="de-DE" altLang="en-DE" dirty="0"/>
          </a:p>
          <a:p>
            <a:pPr marL="342900" indent="-342900"/>
            <a:r>
              <a:rPr lang="de-DE" altLang="en-DE" dirty="0"/>
              <a:t>Eigenschaften von Algorithmen</a:t>
            </a:r>
          </a:p>
          <a:p>
            <a:pPr marL="342900" indent="-342900"/>
            <a:r>
              <a:rPr lang="de-DE" altLang="en-DE" dirty="0"/>
              <a:t>Historie von Algorithmen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79D02B-4C33-C394-9EDF-26039C7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</a:t>
            </a:r>
          </a:p>
        </p:txBody>
      </p:sp>
    </p:spTree>
    <p:extLst>
      <p:ext uri="{BB962C8B-B14F-4D97-AF65-F5344CB8AC3E}">
        <p14:creationId xmlns:p14="http://schemas.microsoft.com/office/powerpoint/2010/main" val="9562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A46EB-337C-8D4E-4496-D1EF36B05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1403921"/>
          </a:xfrm>
        </p:spPr>
        <p:txBody>
          <a:bodyPr/>
          <a:lstStyle/>
          <a:p>
            <a:r>
              <a:rPr lang="en-US" altLang="en-DE" i="1" dirty="0">
                <a:ea typeface="ＭＳ Ｐゴシック" panose="020B0600070205080204" pitchFamily="34" charset="-128"/>
              </a:rPr>
              <a:t>Bachelor of Science </a:t>
            </a:r>
            <a:r>
              <a:rPr lang="de-DE" altLang="en-DE" dirty="0">
                <a:ea typeface="ＭＳ Ｐゴシック" panose="020B0600070205080204" pitchFamily="34" charset="-128"/>
              </a:rPr>
              <a:t>(6 Semester)</a:t>
            </a:r>
          </a:p>
          <a:p>
            <a:r>
              <a:rPr lang="en-US" altLang="en-DE" i="1" dirty="0">
                <a:ea typeface="ＭＳ Ｐゴシック" panose="020B0600070205080204" pitchFamily="34" charset="-128"/>
              </a:rPr>
              <a:t>Master of Science</a:t>
            </a:r>
            <a:r>
              <a:rPr lang="de-DE" altLang="en-DE" dirty="0">
                <a:ea typeface="ＭＳ Ｐゴシック" panose="020B0600070205080204" pitchFamily="34" charset="-128"/>
              </a:rPr>
              <a:t> (4 Semester)</a:t>
            </a:r>
          </a:p>
          <a:p>
            <a:r>
              <a:rPr lang="de-DE" altLang="en-DE" dirty="0">
                <a:ea typeface="ＭＳ Ｐゴシック" panose="020B0600070205080204" pitchFamily="34" charset="-128"/>
              </a:rPr>
              <a:t>Doktorandenprogramm (2-3 Jahre)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8A8F5-9193-A53F-A1AC-262FEE70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Informatik am HPI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12C40-7F09-7A4A-5BCC-21B3C16B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11710"/>
            <a:ext cx="5413884" cy="24765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943DF1-3FAE-4218-E2AB-001888333538}"/>
              </a:ext>
            </a:extLst>
          </p:cNvPr>
          <p:cNvSpPr/>
          <p:nvPr/>
        </p:nvSpPr>
        <p:spPr bwMode="gray">
          <a:xfrm>
            <a:off x="2123728" y="2499742"/>
            <a:ext cx="864096" cy="43204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13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Mein Ziel</a:t>
            </a:r>
            <a:r>
              <a:rPr lang="de-DE" dirty="0"/>
              <a:t>: Begeisterung und Verständnis für Algorithmen und Datenstrukturen zu entwickeln</a:t>
            </a:r>
          </a:p>
          <a:p>
            <a:r>
              <a:rPr lang="de-DE" b="1" dirty="0"/>
              <a:t>Themenübersicht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C++ Einführung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Analyse von Algorithmen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Grundlegende Datentypen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Sortieren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Suchen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i="1" dirty="0"/>
              <a:t>Hashing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Bäume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/>
              <a:t>Graphen</a:t>
            </a:r>
          </a:p>
          <a:p>
            <a:pPr marL="611187" lvl="1" indent="-342900">
              <a:buFont typeface="+mj-lt"/>
              <a:buAutoNum type="arabicPeriod"/>
            </a:pPr>
            <a:r>
              <a:rPr lang="de-DE" sz="1200" dirty="0" err="1"/>
              <a:t>Algorithmenparadigmen</a:t>
            </a:r>
            <a:endParaRPr lang="de-DE" sz="1200" dirty="0"/>
          </a:p>
          <a:p>
            <a:endParaRPr lang="de-DE" dirty="0"/>
          </a:p>
          <a:p>
            <a:pPr lvl="1"/>
            <a:endParaRPr lang="de-DE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&amp; Themen</a:t>
            </a:r>
          </a:p>
        </p:txBody>
      </p:sp>
    </p:spTree>
    <p:extLst>
      <p:ext uri="{BB962C8B-B14F-4D97-AF65-F5344CB8AC3E}">
        <p14:creationId xmlns:p14="http://schemas.microsoft.com/office/powerpoint/2010/main" val="367264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1EF7A9-723A-F7A4-2504-400358DBD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altLang="en-DE" b="1" dirty="0" err="1">
                <a:ea typeface="ＭＳ Ｐゴシック" panose="020B0600070205080204" pitchFamily="34" charset="-128"/>
              </a:rPr>
              <a:t>Moodle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2"/>
              </a:rPr>
              <a:t>https://moodle.hpi.de/course/view.php?id=754</a:t>
            </a:r>
            <a:r>
              <a:rPr lang="de-DE" altLang="en-DE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Termine und Vorlesungen + Zusatzmaterial verfügbar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Fragen und Antworten im Forum auf der Hauptseite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GitHub</a:t>
            </a:r>
            <a:r>
              <a:rPr lang="de-DE" altLang="en-DE" dirty="0">
                <a:ea typeface="ＭＳ Ｐゴシック" panose="020B0600070205080204" pitchFamily="34" charset="-128"/>
              </a:rPr>
              <a:t>: </a:t>
            </a:r>
            <a:r>
              <a:rPr lang="de-DE" altLang="en-DE" dirty="0">
                <a:ea typeface="ＭＳ Ｐゴシック" panose="020B0600070205080204" pitchFamily="34" charset="-128"/>
                <a:hlinkClick r:id="rId3"/>
              </a:rPr>
              <a:t>https://github.com/HPI-Artificial-Intelligence-Teaching/24-pt2</a:t>
            </a:r>
            <a:r>
              <a:rPr lang="de-DE" altLang="en-DE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Alle Quelltexte, Folien und ergänzendes Material wird hier auch hochgeladen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Vorlesung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Mo 13:30-15:00, HS 1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Fr 9:15-10:45, HS 1</a:t>
            </a:r>
          </a:p>
          <a:p>
            <a:r>
              <a:rPr lang="de-DE" altLang="en-DE" b="1" dirty="0">
                <a:ea typeface="ＭＳ Ｐゴシック" panose="020B0600070205080204" pitchFamily="34" charset="-128"/>
              </a:rPr>
              <a:t>Übung</a:t>
            </a:r>
            <a:r>
              <a:rPr lang="de-DE" altLang="en-DE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(Approximative) jede vierte Vorlesung ist eine Übung (= jeden zweiten Freitag)</a:t>
            </a:r>
          </a:p>
          <a:p>
            <a:pPr lvl="1"/>
            <a:r>
              <a:rPr lang="de-DE" altLang="en-DE" sz="1200" dirty="0">
                <a:ea typeface="ＭＳ Ｐゴシック" panose="020B0600070205080204" pitchFamily="34" charset="-128"/>
              </a:rPr>
              <a:t>Übungsgruppen bilden (2 Mitglieder) bis zum </a:t>
            </a:r>
            <a:r>
              <a:rPr lang="de-DE" altLang="en-DE" sz="1200" b="1" dirty="0">
                <a:ea typeface="ＭＳ Ｐゴシック" panose="020B0600070205080204" pitchFamily="34" charset="-128"/>
              </a:rPr>
              <a:t>14. April</a:t>
            </a:r>
            <a:endParaRPr lang="de-DE" altLang="en-DE" sz="1200" dirty="0">
              <a:ea typeface="ＭＳ Ｐゴシック" panose="020B0600070205080204" pitchFamily="34" charset="-128"/>
            </a:endParaRPr>
          </a:p>
          <a:p>
            <a:pPr lvl="1"/>
            <a:r>
              <a:rPr lang="en-DE" sz="1200" dirty="0"/>
              <a:t>Abgabe der Übungen über Github Classrooms</a:t>
            </a:r>
          </a:p>
          <a:p>
            <a:pPr lvl="2"/>
            <a:r>
              <a:rPr lang="en-DE" sz="1200" dirty="0"/>
              <a:t>Programmieraufgaben als Code</a:t>
            </a:r>
          </a:p>
          <a:p>
            <a:pPr lvl="2"/>
            <a:r>
              <a:rPr lang="en-DE" sz="1200" dirty="0"/>
              <a:t>Schreibaufgaben als Textdatei, Markdown oder PDF</a:t>
            </a:r>
            <a:endParaRPr lang="de-DE" altLang="en-DE" sz="12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21434-17C8-7DBE-D4F6-3EB627C0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168307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10311</TotalTime>
  <Words>1548</Words>
  <Application>Microsoft Macintosh PowerPoint</Application>
  <PresentationFormat>On-screen Show (16:9)</PresentationFormat>
  <Paragraphs>321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Courier New</vt:lpstr>
      <vt:lpstr>Open Sans</vt:lpstr>
      <vt:lpstr>Verdana</vt:lpstr>
      <vt:lpstr>TEMPLATE DEF Faculty v2022</vt:lpstr>
      <vt:lpstr>Office Theme</vt:lpstr>
      <vt:lpstr>Programmiertechnik II</vt:lpstr>
      <vt:lpstr>PowerPoint Presentation</vt:lpstr>
      <vt:lpstr>Warum Algorithmen studieren?</vt:lpstr>
      <vt:lpstr>Warum Algorithmen studieren?</vt:lpstr>
      <vt:lpstr>Überblick</vt:lpstr>
      <vt:lpstr>Überblick</vt:lpstr>
      <vt:lpstr>Informatik am HPI</vt:lpstr>
      <vt:lpstr>Ziel &amp; Themen</vt:lpstr>
      <vt:lpstr>Format</vt:lpstr>
      <vt:lpstr>Klausur</vt:lpstr>
      <vt:lpstr>Literatur</vt:lpstr>
      <vt:lpstr>Überblick</vt:lpstr>
      <vt:lpstr>Definition Algorithmen</vt:lpstr>
      <vt:lpstr>Typische algorithmisierbare Prozesse</vt:lpstr>
      <vt:lpstr>Überblick</vt:lpstr>
      <vt:lpstr>Eigenschaften von Algorithmen</vt:lpstr>
      <vt:lpstr>Notation</vt:lpstr>
      <vt:lpstr>Berechenbarkeit</vt:lpstr>
      <vt:lpstr>Korrektheit</vt:lpstr>
      <vt:lpstr>Determinismus</vt:lpstr>
      <vt:lpstr>Überblick</vt:lpstr>
      <vt:lpstr>Historie von Algorithmen</vt:lpstr>
      <vt:lpstr>Historie von Algorithmen</vt:lpstr>
      <vt:lpstr>Historie von Algorithmen</vt:lpstr>
      <vt:lpstr>Historie von Algorithmen</vt:lpstr>
      <vt:lpstr>Historie von Algorithmen</vt:lpstr>
      <vt:lpstr>Viel Spaß bis zur nächsten Vorlesung!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159</cp:revision>
  <cp:lastPrinted>2014-05-07T12:19:03Z</cp:lastPrinted>
  <dcterms:created xsi:type="dcterms:W3CDTF">2022-08-10T08:10:37Z</dcterms:created>
  <dcterms:modified xsi:type="dcterms:W3CDTF">2024-04-04T05:47:59Z</dcterms:modified>
</cp:coreProperties>
</file>